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4" r:id="rId5"/>
    <p:sldId id="266" r:id="rId6"/>
    <p:sldId id="267" r:id="rId7"/>
    <p:sldId id="268" r:id="rId8"/>
    <p:sldId id="269" r:id="rId9"/>
    <p:sldId id="270" r:id="rId10"/>
    <p:sldId id="271" r:id="rId11"/>
    <p:sldId id="272" r:id="rId12"/>
    <p:sldId id="273" r:id="rId13"/>
    <p:sldId id="274" r:id="rId14"/>
    <p:sldId id="275" r:id="rId15"/>
    <p:sldId id="276" r:id="rId16"/>
    <p:sldId id="27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688FC-386D-4438-B339-6B8FE3FB808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E708D14-B876-4013-8E22-AE4A7AF4489C}">
      <dgm:prSet/>
      <dgm:spPr/>
      <dgm:t>
        <a:bodyPr/>
        <a:lstStyle/>
        <a:p>
          <a:pPr algn="just"/>
          <a:r>
            <a:rPr lang="fr-FR" dirty="0"/>
            <a:t>Le secteur des ESSMS connaît une transformation dans son organisation par l’interpénétration de deux mondes : le monde de l’entreprise et le monde associatif. Ce qui n’est pas sans conséquence sur les notions de Gouvernance et de Management.</a:t>
          </a:r>
          <a:endParaRPr lang="en-US" dirty="0"/>
        </a:p>
      </dgm:t>
    </dgm:pt>
    <dgm:pt modelId="{1FED6A02-441E-4B67-B139-BD0DFF444075}" type="parTrans" cxnId="{F54636C7-6719-4977-B8A2-BE25E9CEB1BD}">
      <dgm:prSet/>
      <dgm:spPr/>
      <dgm:t>
        <a:bodyPr/>
        <a:lstStyle/>
        <a:p>
          <a:endParaRPr lang="en-US"/>
        </a:p>
      </dgm:t>
    </dgm:pt>
    <dgm:pt modelId="{D4EA47F5-7576-4514-91FF-8A1E94847124}" type="sibTrans" cxnId="{F54636C7-6719-4977-B8A2-BE25E9CEB1BD}">
      <dgm:prSet/>
      <dgm:spPr/>
      <dgm:t>
        <a:bodyPr/>
        <a:lstStyle/>
        <a:p>
          <a:endParaRPr lang="en-US"/>
        </a:p>
      </dgm:t>
    </dgm:pt>
    <dgm:pt modelId="{8FECECEC-E60F-4394-9D14-DE8D4B0EB7D6}">
      <dgm:prSet/>
      <dgm:spPr/>
      <dgm:t>
        <a:bodyPr/>
        <a:lstStyle/>
        <a:p>
          <a:pPr algn="just"/>
          <a:r>
            <a:rPr lang="fr-FR" dirty="0"/>
            <a:t>Ajoutons à cela des questions d’éthique et de développement durable qui apparaissent de façon plus prégnantes a mesure que nous avançons dans ce nouveau millénaire.</a:t>
          </a:r>
          <a:endParaRPr lang="en-US" dirty="0"/>
        </a:p>
      </dgm:t>
    </dgm:pt>
    <dgm:pt modelId="{5D5821FB-8732-4F2F-BEE0-C20B10D3FB2D}" type="parTrans" cxnId="{AADD8D5A-BD66-465D-BF89-8903831740EE}">
      <dgm:prSet/>
      <dgm:spPr/>
      <dgm:t>
        <a:bodyPr/>
        <a:lstStyle/>
        <a:p>
          <a:endParaRPr lang="en-US"/>
        </a:p>
      </dgm:t>
    </dgm:pt>
    <dgm:pt modelId="{930521E5-39CB-4567-855E-ACF240A1DCF5}" type="sibTrans" cxnId="{AADD8D5A-BD66-465D-BF89-8903831740EE}">
      <dgm:prSet/>
      <dgm:spPr/>
      <dgm:t>
        <a:bodyPr/>
        <a:lstStyle/>
        <a:p>
          <a:endParaRPr lang="en-US"/>
        </a:p>
      </dgm:t>
    </dgm:pt>
    <dgm:pt modelId="{E33E3E95-A0A5-4706-AD58-1379E5BA8512}">
      <dgm:prSet/>
      <dgm:spPr/>
      <dgm:t>
        <a:bodyPr/>
        <a:lstStyle/>
        <a:p>
          <a:pPr algn="just"/>
          <a:r>
            <a:rPr lang="fr-FR" dirty="0"/>
            <a:t>La particularité française fait que les dirigeants et cadres des ESSMS doivent assumer un jeu d’équilibriste entre les financeurs/donneurs d’ordre d’un côté et de l’autre les salariés et les usagers.</a:t>
          </a:r>
          <a:endParaRPr lang="en-US" dirty="0"/>
        </a:p>
      </dgm:t>
    </dgm:pt>
    <dgm:pt modelId="{D5465A11-3C62-4186-B08C-77B6857BE0A2}" type="parTrans" cxnId="{080F299D-0441-4D6C-93D3-807791AF0CF4}">
      <dgm:prSet/>
      <dgm:spPr/>
      <dgm:t>
        <a:bodyPr/>
        <a:lstStyle/>
        <a:p>
          <a:endParaRPr lang="en-US"/>
        </a:p>
      </dgm:t>
    </dgm:pt>
    <dgm:pt modelId="{3ECB6AEE-0503-4415-B7CE-567E4560BEC1}" type="sibTrans" cxnId="{080F299D-0441-4D6C-93D3-807791AF0CF4}">
      <dgm:prSet/>
      <dgm:spPr/>
      <dgm:t>
        <a:bodyPr/>
        <a:lstStyle/>
        <a:p>
          <a:endParaRPr lang="en-US"/>
        </a:p>
      </dgm:t>
    </dgm:pt>
    <dgm:pt modelId="{1183DE48-8743-438E-A611-8E0FB1B25094}">
      <dgm:prSet/>
      <dgm:spPr/>
      <dgm:t>
        <a:bodyPr/>
        <a:lstStyle/>
        <a:p>
          <a:pPr algn="just"/>
          <a:r>
            <a:rPr lang="fr-FR" dirty="0"/>
            <a:t>Cela suppose une capacité de vue d’ensemble du champ d’opération par des compétences et habiletés d’anticipation, de communication, de mobilisation et d’organisation.</a:t>
          </a:r>
          <a:endParaRPr lang="en-US" dirty="0"/>
        </a:p>
      </dgm:t>
    </dgm:pt>
    <dgm:pt modelId="{4E02B2CD-B1ED-482E-8B35-5576F6C063B0}" type="parTrans" cxnId="{A9292B75-8592-4FC4-8E9B-833CF797A3D4}">
      <dgm:prSet/>
      <dgm:spPr/>
      <dgm:t>
        <a:bodyPr/>
        <a:lstStyle/>
        <a:p>
          <a:endParaRPr lang="en-US"/>
        </a:p>
      </dgm:t>
    </dgm:pt>
    <dgm:pt modelId="{96C6D8AF-12FD-4F3F-A734-51F59C9305CB}" type="sibTrans" cxnId="{A9292B75-8592-4FC4-8E9B-833CF797A3D4}">
      <dgm:prSet/>
      <dgm:spPr/>
      <dgm:t>
        <a:bodyPr/>
        <a:lstStyle/>
        <a:p>
          <a:endParaRPr lang="en-US"/>
        </a:p>
      </dgm:t>
    </dgm:pt>
    <dgm:pt modelId="{8153B4DC-B31B-4034-94F9-ACEB645711DC}" type="pres">
      <dgm:prSet presAssocID="{A5F688FC-386D-4438-B339-6B8FE3FB8087}" presName="vert0" presStyleCnt="0">
        <dgm:presLayoutVars>
          <dgm:dir/>
          <dgm:animOne val="branch"/>
          <dgm:animLvl val="lvl"/>
        </dgm:presLayoutVars>
      </dgm:prSet>
      <dgm:spPr/>
    </dgm:pt>
    <dgm:pt modelId="{4017D831-7E21-4D4C-9A0C-37C5455101D2}" type="pres">
      <dgm:prSet presAssocID="{1E708D14-B876-4013-8E22-AE4A7AF4489C}" presName="thickLine" presStyleLbl="alignNode1" presStyleIdx="0" presStyleCnt="4"/>
      <dgm:spPr/>
    </dgm:pt>
    <dgm:pt modelId="{20679FF4-4209-4660-AAC1-2AD89B4ABF47}" type="pres">
      <dgm:prSet presAssocID="{1E708D14-B876-4013-8E22-AE4A7AF4489C}" presName="horz1" presStyleCnt="0"/>
      <dgm:spPr/>
    </dgm:pt>
    <dgm:pt modelId="{2B780E9A-91C9-4B63-AE90-CB401CFAEED6}" type="pres">
      <dgm:prSet presAssocID="{1E708D14-B876-4013-8E22-AE4A7AF4489C}" presName="tx1" presStyleLbl="revTx" presStyleIdx="0" presStyleCnt="4"/>
      <dgm:spPr/>
    </dgm:pt>
    <dgm:pt modelId="{6980BF93-8B1F-41E5-A2DE-9DCAC13E305A}" type="pres">
      <dgm:prSet presAssocID="{1E708D14-B876-4013-8E22-AE4A7AF4489C}" presName="vert1" presStyleCnt="0"/>
      <dgm:spPr/>
    </dgm:pt>
    <dgm:pt modelId="{4407677B-4FF6-4E29-894C-3EE424F35CDC}" type="pres">
      <dgm:prSet presAssocID="{8FECECEC-E60F-4394-9D14-DE8D4B0EB7D6}" presName="thickLine" presStyleLbl="alignNode1" presStyleIdx="1" presStyleCnt="4"/>
      <dgm:spPr/>
    </dgm:pt>
    <dgm:pt modelId="{30810E09-C079-4508-8D48-1EA7EEC242D4}" type="pres">
      <dgm:prSet presAssocID="{8FECECEC-E60F-4394-9D14-DE8D4B0EB7D6}" presName="horz1" presStyleCnt="0"/>
      <dgm:spPr/>
    </dgm:pt>
    <dgm:pt modelId="{349DB307-B99B-4DCA-B558-9084673C542F}" type="pres">
      <dgm:prSet presAssocID="{8FECECEC-E60F-4394-9D14-DE8D4B0EB7D6}" presName="tx1" presStyleLbl="revTx" presStyleIdx="1" presStyleCnt="4"/>
      <dgm:spPr/>
    </dgm:pt>
    <dgm:pt modelId="{6188E09C-2749-46DA-91E4-A9101F2B4D3B}" type="pres">
      <dgm:prSet presAssocID="{8FECECEC-E60F-4394-9D14-DE8D4B0EB7D6}" presName="vert1" presStyleCnt="0"/>
      <dgm:spPr/>
    </dgm:pt>
    <dgm:pt modelId="{9D7C69DE-309B-4119-A71C-C803B6A8D459}" type="pres">
      <dgm:prSet presAssocID="{E33E3E95-A0A5-4706-AD58-1379E5BA8512}" presName="thickLine" presStyleLbl="alignNode1" presStyleIdx="2" presStyleCnt="4"/>
      <dgm:spPr/>
    </dgm:pt>
    <dgm:pt modelId="{C6585EBF-2138-4C47-89C6-A119F76CA262}" type="pres">
      <dgm:prSet presAssocID="{E33E3E95-A0A5-4706-AD58-1379E5BA8512}" presName="horz1" presStyleCnt="0"/>
      <dgm:spPr/>
    </dgm:pt>
    <dgm:pt modelId="{F43E3998-6386-4A66-B4AB-BABCBA2D9B76}" type="pres">
      <dgm:prSet presAssocID="{E33E3E95-A0A5-4706-AD58-1379E5BA8512}" presName="tx1" presStyleLbl="revTx" presStyleIdx="2" presStyleCnt="4"/>
      <dgm:spPr/>
    </dgm:pt>
    <dgm:pt modelId="{1DE523AD-B500-40BB-B566-6919AB9749E7}" type="pres">
      <dgm:prSet presAssocID="{E33E3E95-A0A5-4706-AD58-1379E5BA8512}" presName="vert1" presStyleCnt="0"/>
      <dgm:spPr/>
    </dgm:pt>
    <dgm:pt modelId="{2DB5AD0D-4FB8-49D1-A1E1-DBC222E20F55}" type="pres">
      <dgm:prSet presAssocID="{1183DE48-8743-438E-A611-8E0FB1B25094}" presName="thickLine" presStyleLbl="alignNode1" presStyleIdx="3" presStyleCnt="4"/>
      <dgm:spPr/>
    </dgm:pt>
    <dgm:pt modelId="{1184A5DB-5451-445A-B3E6-293AE2ADDB4A}" type="pres">
      <dgm:prSet presAssocID="{1183DE48-8743-438E-A611-8E0FB1B25094}" presName="horz1" presStyleCnt="0"/>
      <dgm:spPr/>
    </dgm:pt>
    <dgm:pt modelId="{DF7CABB8-6EC9-4C77-9ADE-64F81D08898A}" type="pres">
      <dgm:prSet presAssocID="{1183DE48-8743-438E-A611-8E0FB1B25094}" presName="tx1" presStyleLbl="revTx" presStyleIdx="3" presStyleCnt="4"/>
      <dgm:spPr/>
    </dgm:pt>
    <dgm:pt modelId="{FB4CF27E-DDC4-4B50-95F3-1430EC50305F}" type="pres">
      <dgm:prSet presAssocID="{1183DE48-8743-438E-A611-8E0FB1B25094}" presName="vert1" presStyleCnt="0"/>
      <dgm:spPr/>
    </dgm:pt>
  </dgm:ptLst>
  <dgm:cxnLst>
    <dgm:cxn modelId="{B4D2EC6E-6F5D-4F2C-92E8-228D322ADFC5}" type="presOf" srcId="{1183DE48-8743-438E-A611-8E0FB1B25094}" destId="{DF7CABB8-6EC9-4C77-9ADE-64F81D08898A}" srcOrd="0" destOrd="0" presId="urn:microsoft.com/office/officeart/2008/layout/LinedList"/>
    <dgm:cxn modelId="{A9292B75-8592-4FC4-8E9B-833CF797A3D4}" srcId="{A5F688FC-386D-4438-B339-6B8FE3FB8087}" destId="{1183DE48-8743-438E-A611-8E0FB1B25094}" srcOrd="3" destOrd="0" parTransId="{4E02B2CD-B1ED-482E-8B35-5576F6C063B0}" sibTransId="{96C6D8AF-12FD-4F3F-A734-51F59C9305CB}"/>
    <dgm:cxn modelId="{AADD8D5A-BD66-465D-BF89-8903831740EE}" srcId="{A5F688FC-386D-4438-B339-6B8FE3FB8087}" destId="{8FECECEC-E60F-4394-9D14-DE8D4B0EB7D6}" srcOrd="1" destOrd="0" parTransId="{5D5821FB-8732-4F2F-BEE0-C20B10D3FB2D}" sibTransId="{930521E5-39CB-4567-855E-ACF240A1DCF5}"/>
    <dgm:cxn modelId="{A5FBCA5A-BFAB-4AD0-BBF5-9C3F36D2B9FD}" type="presOf" srcId="{8FECECEC-E60F-4394-9D14-DE8D4B0EB7D6}" destId="{349DB307-B99B-4DCA-B558-9084673C542F}" srcOrd="0" destOrd="0" presId="urn:microsoft.com/office/officeart/2008/layout/LinedList"/>
    <dgm:cxn modelId="{1BE61F82-399D-44F7-ACC5-7138C3AA2FDB}" type="presOf" srcId="{1E708D14-B876-4013-8E22-AE4A7AF4489C}" destId="{2B780E9A-91C9-4B63-AE90-CB401CFAEED6}" srcOrd="0" destOrd="0" presId="urn:microsoft.com/office/officeart/2008/layout/LinedList"/>
    <dgm:cxn modelId="{080F299D-0441-4D6C-93D3-807791AF0CF4}" srcId="{A5F688FC-386D-4438-B339-6B8FE3FB8087}" destId="{E33E3E95-A0A5-4706-AD58-1379E5BA8512}" srcOrd="2" destOrd="0" parTransId="{D5465A11-3C62-4186-B08C-77B6857BE0A2}" sibTransId="{3ECB6AEE-0503-4415-B7CE-567E4560BEC1}"/>
    <dgm:cxn modelId="{F54636C7-6719-4977-B8A2-BE25E9CEB1BD}" srcId="{A5F688FC-386D-4438-B339-6B8FE3FB8087}" destId="{1E708D14-B876-4013-8E22-AE4A7AF4489C}" srcOrd="0" destOrd="0" parTransId="{1FED6A02-441E-4B67-B139-BD0DFF444075}" sibTransId="{D4EA47F5-7576-4514-91FF-8A1E94847124}"/>
    <dgm:cxn modelId="{33444BD8-4B6F-44E9-B050-C584F3BEB30B}" type="presOf" srcId="{E33E3E95-A0A5-4706-AD58-1379E5BA8512}" destId="{F43E3998-6386-4A66-B4AB-BABCBA2D9B76}" srcOrd="0" destOrd="0" presId="urn:microsoft.com/office/officeart/2008/layout/LinedList"/>
    <dgm:cxn modelId="{49AFE4E2-FCD5-4883-BADE-CA59E3CDB861}" type="presOf" srcId="{A5F688FC-386D-4438-B339-6B8FE3FB8087}" destId="{8153B4DC-B31B-4034-94F9-ACEB645711DC}" srcOrd="0" destOrd="0" presId="urn:microsoft.com/office/officeart/2008/layout/LinedList"/>
    <dgm:cxn modelId="{98AEB26A-3D81-4936-A2F3-078A044FE5DA}" type="presParOf" srcId="{8153B4DC-B31B-4034-94F9-ACEB645711DC}" destId="{4017D831-7E21-4D4C-9A0C-37C5455101D2}" srcOrd="0" destOrd="0" presId="urn:microsoft.com/office/officeart/2008/layout/LinedList"/>
    <dgm:cxn modelId="{69312707-ECE7-4315-BA89-35806C66DA62}" type="presParOf" srcId="{8153B4DC-B31B-4034-94F9-ACEB645711DC}" destId="{20679FF4-4209-4660-AAC1-2AD89B4ABF47}" srcOrd="1" destOrd="0" presId="urn:microsoft.com/office/officeart/2008/layout/LinedList"/>
    <dgm:cxn modelId="{519251A9-4632-4415-A51D-64CF7F323785}" type="presParOf" srcId="{20679FF4-4209-4660-AAC1-2AD89B4ABF47}" destId="{2B780E9A-91C9-4B63-AE90-CB401CFAEED6}" srcOrd="0" destOrd="0" presId="urn:microsoft.com/office/officeart/2008/layout/LinedList"/>
    <dgm:cxn modelId="{5568E7E2-2959-43CA-86BB-F572F97B7C19}" type="presParOf" srcId="{20679FF4-4209-4660-AAC1-2AD89B4ABF47}" destId="{6980BF93-8B1F-41E5-A2DE-9DCAC13E305A}" srcOrd="1" destOrd="0" presId="urn:microsoft.com/office/officeart/2008/layout/LinedList"/>
    <dgm:cxn modelId="{B6E82C75-CFFD-42F1-9F3A-0EA2113CD058}" type="presParOf" srcId="{8153B4DC-B31B-4034-94F9-ACEB645711DC}" destId="{4407677B-4FF6-4E29-894C-3EE424F35CDC}" srcOrd="2" destOrd="0" presId="urn:microsoft.com/office/officeart/2008/layout/LinedList"/>
    <dgm:cxn modelId="{19DFD1BA-BCD4-4213-913A-FEC04B6CD25D}" type="presParOf" srcId="{8153B4DC-B31B-4034-94F9-ACEB645711DC}" destId="{30810E09-C079-4508-8D48-1EA7EEC242D4}" srcOrd="3" destOrd="0" presId="urn:microsoft.com/office/officeart/2008/layout/LinedList"/>
    <dgm:cxn modelId="{4BCE4796-40C2-451A-AC55-7DC2D4B61E72}" type="presParOf" srcId="{30810E09-C079-4508-8D48-1EA7EEC242D4}" destId="{349DB307-B99B-4DCA-B558-9084673C542F}" srcOrd="0" destOrd="0" presId="urn:microsoft.com/office/officeart/2008/layout/LinedList"/>
    <dgm:cxn modelId="{1DB45CCA-AA71-4FAB-9062-F346EFFA29F7}" type="presParOf" srcId="{30810E09-C079-4508-8D48-1EA7EEC242D4}" destId="{6188E09C-2749-46DA-91E4-A9101F2B4D3B}" srcOrd="1" destOrd="0" presId="urn:microsoft.com/office/officeart/2008/layout/LinedList"/>
    <dgm:cxn modelId="{BD378BB4-0547-425D-8E3C-6F0A351602A3}" type="presParOf" srcId="{8153B4DC-B31B-4034-94F9-ACEB645711DC}" destId="{9D7C69DE-309B-4119-A71C-C803B6A8D459}" srcOrd="4" destOrd="0" presId="urn:microsoft.com/office/officeart/2008/layout/LinedList"/>
    <dgm:cxn modelId="{1E2C36B0-EBB1-4DFD-973A-3A76B6943CEE}" type="presParOf" srcId="{8153B4DC-B31B-4034-94F9-ACEB645711DC}" destId="{C6585EBF-2138-4C47-89C6-A119F76CA262}" srcOrd="5" destOrd="0" presId="urn:microsoft.com/office/officeart/2008/layout/LinedList"/>
    <dgm:cxn modelId="{4341DE5F-2F60-483E-9F81-2057AA16DAAC}" type="presParOf" srcId="{C6585EBF-2138-4C47-89C6-A119F76CA262}" destId="{F43E3998-6386-4A66-B4AB-BABCBA2D9B76}" srcOrd="0" destOrd="0" presId="urn:microsoft.com/office/officeart/2008/layout/LinedList"/>
    <dgm:cxn modelId="{1467D753-F463-4E93-ACF1-289266EDBDAA}" type="presParOf" srcId="{C6585EBF-2138-4C47-89C6-A119F76CA262}" destId="{1DE523AD-B500-40BB-B566-6919AB9749E7}" srcOrd="1" destOrd="0" presId="urn:microsoft.com/office/officeart/2008/layout/LinedList"/>
    <dgm:cxn modelId="{F4C1FB27-8B23-4A25-A57A-C4031C0955C5}" type="presParOf" srcId="{8153B4DC-B31B-4034-94F9-ACEB645711DC}" destId="{2DB5AD0D-4FB8-49D1-A1E1-DBC222E20F55}" srcOrd="6" destOrd="0" presId="urn:microsoft.com/office/officeart/2008/layout/LinedList"/>
    <dgm:cxn modelId="{3530AB81-A7E8-4F48-A3DE-658868BB44B8}" type="presParOf" srcId="{8153B4DC-B31B-4034-94F9-ACEB645711DC}" destId="{1184A5DB-5451-445A-B3E6-293AE2ADDB4A}" srcOrd="7" destOrd="0" presId="urn:microsoft.com/office/officeart/2008/layout/LinedList"/>
    <dgm:cxn modelId="{2841E2EE-01FA-47FF-BB99-79052DAC7CB1}" type="presParOf" srcId="{1184A5DB-5451-445A-B3E6-293AE2ADDB4A}" destId="{DF7CABB8-6EC9-4C77-9ADE-64F81D08898A}" srcOrd="0" destOrd="0" presId="urn:microsoft.com/office/officeart/2008/layout/LinedList"/>
    <dgm:cxn modelId="{47D1F3B7-C782-429B-B174-F90239447D96}" type="presParOf" srcId="{1184A5DB-5451-445A-B3E6-293AE2ADDB4A}" destId="{FB4CF27E-DDC4-4B50-95F3-1430EC50305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876FFF-0E0A-41B1-A894-106FBDF7E6D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C0F3F27-1C9A-4121-B078-897B0D8E6BAF}">
      <dgm:prSet/>
      <dgm:spPr/>
      <dgm:t>
        <a:bodyPr/>
        <a:lstStyle/>
        <a:p>
          <a:pPr algn="just"/>
          <a:r>
            <a:rPr lang="fr-FR" dirty="0"/>
            <a:t>Dans les décennies qui suivirent, s’annonce une nouvelle donne de la société post-industrielle qui se caractérise par un désengagement de l’état, un transfert de compétences aux autorités locales et une accélération du système libéral de concurrence. </a:t>
          </a:r>
          <a:endParaRPr lang="en-US" dirty="0"/>
        </a:p>
      </dgm:t>
    </dgm:pt>
    <dgm:pt modelId="{19083104-CDB4-4342-ACA6-8911BA7FD65B}" type="parTrans" cxnId="{51D4EB26-0E8E-45FC-830C-4A8D4F25EBEA}">
      <dgm:prSet/>
      <dgm:spPr/>
      <dgm:t>
        <a:bodyPr/>
        <a:lstStyle/>
        <a:p>
          <a:endParaRPr lang="en-US"/>
        </a:p>
      </dgm:t>
    </dgm:pt>
    <dgm:pt modelId="{D0AF4BB5-8722-4362-9469-CF91BEDBE021}" type="sibTrans" cxnId="{51D4EB26-0E8E-45FC-830C-4A8D4F25EBEA}">
      <dgm:prSet/>
      <dgm:spPr/>
      <dgm:t>
        <a:bodyPr/>
        <a:lstStyle/>
        <a:p>
          <a:endParaRPr lang="en-US"/>
        </a:p>
      </dgm:t>
    </dgm:pt>
    <dgm:pt modelId="{D4668AAE-EF17-4F6C-9C9B-5F1CF23F298D}">
      <dgm:prSet/>
      <dgm:spPr/>
      <dgm:t>
        <a:bodyPr/>
        <a:lstStyle/>
        <a:p>
          <a:pPr algn="just"/>
          <a:r>
            <a:rPr lang="fr-FR" dirty="0"/>
            <a:t>Les secteurs périphériques qui nous intéressent, sociaux &amp; médico-sociaux, sont en quelques sortes sommés de s’intégrer dans cette nouvelle donne : il est demandé à leurs professionnels de travailler avec des méthodes plus explicites, de répondre davantage aux besoins des populations, d’évaluer leurs actions, de mieux se situer par rapport à leur environnement, soit, de se comporter davantage comme les autres entreprises de service.</a:t>
          </a:r>
          <a:endParaRPr lang="en-US" dirty="0"/>
        </a:p>
      </dgm:t>
    </dgm:pt>
    <dgm:pt modelId="{F55A3586-8319-451F-A1EB-1FF63D89ABAA}" type="parTrans" cxnId="{4F4E8414-D446-4CF4-AF0C-575953336F32}">
      <dgm:prSet/>
      <dgm:spPr/>
      <dgm:t>
        <a:bodyPr/>
        <a:lstStyle/>
        <a:p>
          <a:endParaRPr lang="en-US"/>
        </a:p>
      </dgm:t>
    </dgm:pt>
    <dgm:pt modelId="{9BFAF8C5-D602-43F1-9FC3-E7BCA716319B}" type="sibTrans" cxnId="{4F4E8414-D446-4CF4-AF0C-575953336F32}">
      <dgm:prSet/>
      <dgm:spPr/>
      <dgm:t>
        <a:bodyPr/>
        <a:lstStyle/>
        <a:p>
          <a:endParaRPr lang="en-US"/>
        </a:p>
      </dgm:t>
    </dgm:pt>
    <dgm:pt modelId="{DA186EA4-6D31-4542-9A7C-DB827860F9F5}" type="pres">
      <dgm:prSet presAssocID="{03876FFF-0E0A-41B1-A894-106FBDF7E6D1}" presName="vert0" presStyleCnt="0">
        <dgm:presLayoutVars>
          <dgm:dir/>
          <dgm:animOne val="branch"/>
          <dgm:animLvl val="lvl"/>
        </dgm:presLayoutVars>
      </dgm:prSet>
      <dgm:spPr/>
    </dgm:pt>
    <dgm:pt modelId="{A8537919-2EBC-417D-A675-D1915187B778}" type="pres">
      <dgm:prSet presAssocID="{6C0F3F27-1C9A-4121-B078-897B0D8E6BAF}" presName="thickLine" presStyleLbl="alignNode1" presStyleIdx="0" presStyleCnt="2"/>
      <dgm:spPr/>
    </dgm:pt>
    <dgm:pt modelId="{8A6774A0-86FE-4318-8820-E6B3C31150F0}" type="pres">
      <dgm:prSet presAssocID="{6C0F3F27-1C9A-4121-B078-897B0D8E6BAF}" presName="horz1" presStyleCnt="0"/>
      <dgm:spPr/>
    </dgm:pt>
    <dgm:pt modelId="{F64CE96C-5D3E-44F6-BC51-5AE8EC5304FB}" type="pres">
      <dgm:prSet presAssocID="{6C0F3F27-1C9A-4121-B078-897B0D8E6BAF}" presName="tx1" presStyleLbl="revTx" presStyleIdx="0" presStyleCnt="2"/>
      <dgm:spPr/>
    </dgm:pt>
    <dgm:pt modelId="{000625C8-4B36-4ECF-B8A5-3DAB55C8FC06}" type="pres">
      <dgm:prSet presAssocID="{6C0F3F27-1C9A-4121-B078-897B0D8E6BAF}" presName="vert1" presStyleCnt="0"/>
      <dgm:spPr/>
    </dgm:pt>
    <dgm:pt modelId="{1B7BD845-582C-4205-BD1D-4BC18F71CA85}" type="pres">
      <dgm:prSet presAssocID="{D4668AAE-EF17-4F6C-9C9B-5F1CF23F298D}" presName="thickLine" presStyleLbl="alignNode1" presStyleIdx="1" presStyleCnt="2"/>
      <dgm:spPr/>
    </dgm:pt>
    <dgm:pt modelId="{21D141F0-36F7-41A2-BB05-F8F136304FEA}" type="pres">
      <dgm:prSet presAssocID="{D4668AAE-EF17-4F6C-9C9B-5F1CF23F298D}" presName="horz1" presStyleCnt="0"/>
      <dgm:spPr/>
    </dgm:pt>
    <dgm:pt modelId="{C4BA7A43-6725-4CA3-B5F4-578468D991F0}" type="pres">
      <dgm:prSet presAssocID="{D4668AAE-EF17-4F6C-9C9B-5F1CF23F298D}" presName="tx1" presStyleLbl="revTx" presStyleIdx="1" presStyleCnt="2"/>
      <dgm:spPr/>
    </dgm:pt>
    <dgm:pt modelId="{AB340934-C98A-41CD-A8FE-5C6F1FA8D679}" type="pres">
      <dgm:prSet presAssocID="{D4668AAE-EF17-4F6C-9C9B-5F1CF23F298D}" presName="vert1" presStyleCnt="0"/>
      <dgm:spPr/>
    </dgm:pt>
  </dgm:ptLst>
  <dgm:cxnLst>
    <dgm:cxn modelId="{4F4E8414-D446-4CF4-AF0C-575953336F32}" srcId="{03876FFF-0E0A-41B1-A894-106FBDF7E6D1}" destId="{D4668AAE-EF17-4F6C-9C9B-5F1CF23F298D}" srcOrd="1" destOrd="0" parTransId="{F55A3586-8319-451F-A1EB-1FF63D89ABAA}" sibTransId="{9BFAF8C5-D602-43F1-9FC3-E7BCA716319B}"/>
    <dgm:cxn modelId="{51D4EB26-0E8E-45FC-830C-4A8D4F25EBEA}" srcId="{03876FFF-0E0A-41B1-A894-106FBDF7E6D1}" destId="{6C0F3F27-1C9A-4121-B078-897B0D8E6BAF}" srcOrd="0" destOrd="0" parTransId="{19083104-CDB4-4342-ACA6-8911BA7FD65B}" sibTransId="{D0AF4BB5-8722-4362-9469-CF91BEDBE021}"/>
    <dgm:cxn modelId="{FF040544-93B8-41F3-A725-7331493F5E82}" type="presOf" srcId="{D4668AAE-EF17-4F6C-9C9B-5F1CF23F298D}" destId="{C4BA7A43-6725-4CA3-B5F4-578468D991F0}" srcOrd="0" destOrd="0" presId="urn:microsoft.com/office/officeart/2008/layout/LinedList"/>
    <dgm:cxn modelId="{A702947A-AD86-4FD7-8CBC-C73625141651}" type="presOf" srcId="{6C0F3F27-1C9A-4121-B078-897B0D8E6BAF}" destId="{F64CE96C-5D3E-44F6-BC51-5AE8EC5304FB}" srcOrd="0" destOrd="0" presId="urn:microsoft.com/office/officeart/2008/layout/LinedList"/>
    <dgm:cxn modelId="{697B18F9-1B5E-4983-B000-59A126D6D815}" type="presOf" srcId="{03876FFF-0E0A-41B1-A894-106FBDF7E6D1}" destId="{DA186EA4-6D31-4542-9A7C-DB827860F9F5}" srcOrd="0" destOrd="0" presId="urn:microsoft.com/office/officeart/2008/layout/LinedList"/>
    <dgm:cxn modelId="{7FDEBA8D-1D6E-48D4-9CB8-107A04950EE7}" type="presParOf" srcId="{DA186EA4-6D31-4542-9A7C-DB827860F9F5}" destId="{A8537919-2EBC-417D-A675-D1915187B778}" srcOrd="0" destOrd="0" presId="urn:microsoft.com/office/officeart/2008/layout/LinedList"/>
    <dgm:cxn modelId="{899D1BA4-1D02-4C4B-8448-A76450EA1E17}" type="presParOf" srcId="{DA186EA4-6D31-4542-9A7C-DB827860F9F5}" destId="{8A6774A0-86FE-4318-8820-E6B3C31150F0}" srcOrd="1" destOrd="0" presId="urn:microsoft.com/office/officeart/2008/layout/LinedList"/>
    <dgm:cxn modelId="{C2EEBEB4-6461-4E21-BCA6-A0653D08186A}" type="presParOf" srcId="{8A6774A0-86FE-4318-8820-E6B3C31150F0}" destId="{F64CE96C-5D3E-44F6-BC51-5AE8EC5304FB}" srcOrd="0" destOrd="0" presId="urn:microsoft.com/office/officeart/2008/layout/LinedList"/>
    <dgm:cxn modelId="{E41C7944-9012-445B-9F3F-027D4916B944}" type="presParOf" srcId="{8A6774A0-86FE-4318-8820-E6B3C31150F0}" destId="{000625C8-4B36-4ECF-B8A5-3DAB55C8FC06}" srcOrd="1" destOrd="0" presId="urn:microsoft.com/office/officeart/2008/layout/LinedList"/>
    <dgm:cxn modelId="{4B92D6AA-44B1-4D97-9814-EE60CA93353B}" type="presParOf" srcId="{DA186EA4-6D31-4542-9A7C-DB827860F9F5}" destId="{1B7BD845-582C-4205-BD1D-4BC18F71CA85}" srcOrd="2" destOrd="0" presId="urn:microsoft.com/office/officeart/2008/layout/LinedList"/>
    <dgm:cxn modelId="{EC38D1FB-38E1-4D68-8E05-E3E3C30E1C1D}" type="presParOf" srcId="{DA186EA4-6D31-4542-9A7C-DB827860F9F5}" destId="{21D141F0-36F7-41A2-BB05-F8F136304FEA}" srcOrd="3" destOrd="0" presId="urn:microsoft.com/office/officeart/2008/layout/LinedList"/>
    <dgm:cxn modelId="{85EB0435-A1EC-4602-AA68-6612F803DFD2}" type="presParOf" srcId="{21D141F0-36F7-41A2-BB05-F8F136304FEA}" destId="{C4BA7A43-6725-4CA3-B5F4-578468D991F0}" srcOrd="0" destOrd="0" presId="urn:microsoft.com/office/officeart/2008/layout/LinedList"/>
    <dgm:cxn modelId="{2706B0BC-1481-4AC0-A4B4-A0CEEB69E8F2}" type="presParOf" srcId="{21D141F0-36F7-41A2-BB05-F8F136304FEA}" destId="{AB340934-C98A-41CD-A8FE-5C6F1FA8D67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DAF7EA-D95C-4293-8DD0-F5745A5C9AB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493D82A5-3734-4D43-BDA9-71B5B10A91AA}">
      <dgm:prSet/>
      <dgm:spPr/>
      <dgm:t>
        <a:bodyPr/>
        <a:lstStyle/>
        <a:p>
          <a:r>
            <a:rPr lang="fr-FR" dirty="0"/>
            <a:t>Il est attendu du Manager/Dirigeant qu’il ait une vision d’ensemble du champ d’opération. Le profil du dirigeant se modifie radicalement afin de répondre aux exigences de la mutation globale que nous évoquons.</a:t>
          </a:r>
          <a:endParaRPr lang="en-US" dirty="0"/>
        </a:p>
      </dgm:t>
    </dgm:pt>
    <dgm:pt modelId="{1AFE507F-8398-4825-866C-413836E28F33}" type="parTrans" cxnId="{C27CA2AE-E873-49A3-8077-74879A9C3F67}">
      <dgm:prSet/>
      <dgm:spPr/>
      <dgm:t>
        <a:bodyPr/>
        <a:lstStyle/>
        <a:p>
          <a:endParaRPr lang="en-US"/>
        </a:p>
      </dgm:t>
    </dgm:pt>
    <dgm:pt modelId="{3787155C-AA49-4536-B23C-0EADB8A1D6D3}" type="sibTrans" cxnId="{C27CA2AE-E873-49A3-8077-74879A9C3F67}">
      <dgm:prSet/>
      <dgm:spPr/>
      <dgm:t>
        <a:bodyPr/>
        <a:lstStyle/>
        <a:p>
          <a:endParaRPr lang="en-US"/>
        </a:p>
      </dgm:t>
    </dgm:pt>
    <dgm:pt modelId="{37779777-C38E-4ADE-88CA-9C2A72591C6D}">
      <dgm:prSet/>
      <dgm:spPr/>
      <dgm:t>
        <a:bodyPr/>
        <a:lstStyle/>
        <a:p>
          <a:r>
            <a:rPr lang="fr-FR" dirty="0"/>
            <a:t>Il existe une particularité française concernant les établissements et services sociaux et médico sociaux, unique en </a:t>
          </a:r>
          <a:r>
            <a:rPr lang="fr-FR" dirty="0" err="1"/>
            <a:t>europe</a:t>
          </a:r>
          <a:r>
            <a:rPr lang="fr-FR" dirty="0"/>
            <a:t> et dans le monde : leurs frais de fonctionnement sont pris en charge à prix coûtant par les pouvoirs publics et les organisations de protection sociale obligatoires.</a:t>
          </a:r>
          <a:endParaRPr lang="en-US" dirty="0"/>
        </a:p>
      </dgm:t>
    </dgm:pt>
    <dgm:pt modelId="{5247AE72-40A6-4616-8FB8-F37224513B3A}" type="parTrans" cxnId="{504CFE82-91C1-41E1-A2B5-E750447B109C}">
      <dgm:prSet/>
      <dgm:spPr/>
      <dgm:t>
        <a:bodyPr/>
        <a:lstStyle/>
        <a:p>
          <a:endParaRPr lang="en-US"/>
        </a:p>
      </dgm:t>
    </dgm:pt>
    <dgm:pt modelId="{C06AC845-443A-4625-B86D-8D84B18115A6}" type="sibTrans" cxnId="{504CFE82-91C1-41E1-A2B5-E750447B109C}">
      <dgm:prSet/>
      <dgm:spPr/>
      <dgm:t>
        <a:bodyPr/>
        <a:lstStyle/>
        <a:p>
          <a:endParaRPr lang="en-US"/>
        </a:p>
      </dgm:t>
    </dgm:pt>
    <dgm:pt modelId="{67171285-E8C1-4979-9B0C-9CC3F6FCBFAF}" type="pres">
      <dgm:prSet presAssocID="{4DDAF7EA-D95C-4293-8DD0-F5745A5C9AB5}" presName="Name0" presStyleCnt="0">
        <dgm:presLayoutVars>
          <dgm:dir/>
          <dgm:resizeHandles val="exact"/>
        </dgm:presLayoutVars>
      </dgm:prSet>
      <dgm:spPr/>
    </dgm:pt>
    <dgm:pt modelId="{5C88F694-3E8D-45A8-9D82-AF8B8CBCDA65}" type="pres">
      <dgm:prSet presAssocID="{493D82A5-3734-4D43-BDA9-71B5B10A91AA}" presName="node" presStyleLbl="node1" presStyleIdx="0" presStyleCnt="2">
        <dgm:presLayoutVars>
          <dgm:bulletEnabled val="1"/>
        </dgm:presLayoutVars>
      </dgm:prSet>
      <dgm:spPr/>
    </dgm:pt>
    <dgm:pt modelId="{1DE9E052-95B8-45BB-950D-C3F6F081F7FD}" type="pres">
      <dgm:prSet presAssocID="{3787155C-AA49-4536-B23C-0EADB8A1D6D3}" presName="sibTrans" presStyleLbl="sibTrans2D1" presStyleIdx="0" presStyleCnt="1"/>
      <dgm:spPr/>
    </dgm:pt>
    <dgm:pt modelId="{B147C8D2-76A1-4CA2-92BD-56DA756E0D01}" type="pres">
      <dgm:prSet presAssocID="{3787155C-AA49-4536-B23C-0EADB8A1D6D3}" presName="connectorText" presStyleLbl="sibTrans2D1" presStyleIdx="0" presStyleCnt="1"/>
      <dgm:spPr/>
    </dgm:pt>
    <dgm:pt modelId="{C92922B9-A4EE-48CF-BD60-7597D420F967}" type="pres">
      <dgm:prSet presAssocID="{37779777-C38E-4ADE-88CA-9C2A72591C6D}" presName="node" presStyleLbl="node1" presStyleIdx="1" presStyleCnt="2">
        <dgm:presLayoutVars>
          <dgm:bulletEnabled val="1"/>
        </dgm:presLayoutVars>
      </dgm:prSet>
      <dgm:spPr/>
    </dgm:pt>
  </dgm:ptLst>
  <dgm:cxnLst>
    <dgm:cxn modelId="{E1A16D36-6926-479D-8D42-F0E6C69EC128}" type="presOf" srcId="{37779777-C38E-4ADE-88CA-9C2A72591C6D}" destId="{C92922B9-A4EE-48CF-BD60-7597D420F967}" srcOrd="0" destOrd="0" presId="urn:microsoft.com/office/officeart/2005/8/layout/process1"/>
    <dgm:cxn modelId="{26859D4A-3B5B-4B34-9685-B7A9FFAD7CF9}" type="presOf" srcId="{3787155C-AA49-4536-B23C-0EADB8A1D6D3}" destId="{1DE9E052-95B8-45BB-950D-C3F6F081F7FD}" srcOrd="0" destOrd="0" presId="urn:microsoft.com/office/officeart/2005/8/layout/process1"/>
    <dgm:cxn modelId="{504CFE82-91C1-41E1-A2B5-E750447B109C}" srcId="{4DDAF7EA-D95C-4293-8DD0-F5745A5C9AB5}" destId="{37779777-C38E-4ADE-88CA-9C2A72591C6D}" srcOrd="1" destOrd="0" parTransId="{5247AE72-40A6-4616-8FB8-F37224513B3A}" sibTransId="{C06AC845-443A-4625-B86D-8D84B18115A6}"/>
    <dgm:cxn modelId="{B7CE1189-AC75-401C-86D1-F6FB8118EE5B}" type="presOf" srcId="{4DDAF7EA-D95C-4293-8DD0-F5745A5C9AB5}" destId="{67171285-E8C1-4979-9B0C-9CC3F6FCBFAF}" srcOrd="0" destOrd="0" presId="urn:microsoft.com/office/officeart/2005/8/layout/process1"/>
    <dgm:cxn modelId="{C27CA2AE-E873-49A3-8077-74879A9C3F67}" srcId="{4DDAF7EA-D95C-4293-8DD0-F5745A5C9AB5}" destId="{493D82A5-3734-4D43-BDA9-71B5B10A91AA}" srcOrd="0" destOrd="0" parTransId="{1AFE507F-8398-4825-866C-413836E28F33}" sibTransId="{3787155C-AA49-4536-B23C-0EADB8A1D6D3}"/>
    <dgm:cxn modelId="{89593CCE-0E3C-4AAC-BEB0-0CA737866BFC}" type="presOf" srcId="{3787155C-AA49-4536-B23C-0EADB8A1D6D3}" destId="{B147C8D2-76A1-4CA2-92BD-56DA756E0D01}" srcOrd="1" destOrd="0" presId="urn:microsoft.com/office/officeart/2005/8/layout/process1"/>
    <dgm:cxn modelId="{8C4B3DEF-039E-46A5-AD01-DB0730C5E07C}" type="presOf" srcId="{493D82A5-3734-4D43-BDA9-71B5B10A91AA}" destId="{5C88F694-3E8D-45A8-9D82-AF8B8CBCDA65}" srcOrd="0" destOrd="0" presId="urn:microsoft.com/office/officeart/2005/8/layout/process1"/>
    <dgm:cxn modelId="{7D6FDFAA-0060-4466-97C7-C7A151CCB73F}" type="presParOf" srcId="{67171285-E8C1-4979-9B0C-9CC3F6FCBFAF}" destId="{5C88F694-3E8D-45A8-9D82-AF8B8CBCDA65}" srcOrd="0" destOrd="0" presId="urn:microsoft.com/office/officeart/2005/8/layout/process1"/>
    <dgm:cxn modelId="{F51476D7-9730-4DBB-B82F-6FAD1DB3B0CB}" type="presParOf" srcId="{67171285-E8C1-4979-9B0C-9CC3F6FCBFAF}" destId="{1DE9E052-95B8-45BB-950D-C3F6F081F7FD}" srcOrd="1" destOrd="0" presId="urn:microsoft.com/office/officeart/2005/8/layout/process1"/>
    <dgm:cxn modelId="{B6E11F3C-5955-459E-AC94-4459DD31EE1D}" type="presParOf" srcId="{1DE9E052-95B8-45BB-950D-C3F6F081F7FD}" destId="{B147C8D2-76A1-4CA2-92BD-56DA756E0D01}" srcOrd="0" destOrd="0" presId="urn:microsoft.com/office/officeart/2005/8/layout/process1"/>
    <dgm:cxn modelId="{3CCF8824-4404-4282-9BDC-698788CD57AC}" type="presParOf" srcId="{67171285-E8C1-4979-9B0C-9CC3F6FCBFAF}" destId="{C92922B9-A4EE-48CF-BD60-7597D420F96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616A20-2C58-4A08-98F7-A1171F14668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D87B388B-6A67-4F54-BC02-DD677FB259BD}">
      <dgm:prSet/>
      <dgm:spPr/>
      <dgm:t>
        <a:bodyPr/>
        <a:lstStyle/>
        <a:p>
          <a:pPr algn="just"/>
          <a:r>
            <a:rPr lang="fr-FR" dirty="0"/>
            <a:t>La Gestion d’une organisation implique un mode de gouvernance qui prend en considération deux dimensions :  une dimension Juridique et une dimension pratique.</a:t>
          </a:r>
          <a:endParaRPr lang="en-US" dirty="0"/>
        </a:p>
      </dgm:t>
    </dgm:pt>
    <dgm:pt modelId="{4E43B3DA-23D3-4CCF-B72C-D17908A74836}" type="parTrans" cxnId="{50A86231-A4E3-48C1-B975-91485392A290}">
      <dgm:prSet/>
      <dgm:spPr/>
      <dgm:t>
        <a:bodyPr/>
        <a:lstStyle/>
        <a:p>
          <a:endParaRPr lang="en-US"/>
        </a:p>
      </dgm:t>
    </dgm:pt>
    <dgm:pt modelId="{E3D22A8D-0A09-4778-B1EC-8E96F14253A3}" type="sibTrans" cxnId="{50A86231-A4E3-48C1-B975-91485392A290}">
      <dgm:prSet/>
      <dgm:spPr/>
      <dgm:t>
        <a:bodyPr/>
        <a:lstStyle/>
        <a:p>
          <a:endParaRPr lang="en-US"/>
        </a:p>
      </dgm:t>
    </dgm:pt>
    <dgm:pt modelId="{251AA8FA-9653-4205-B678-E085EC2EA21E}">
      <dgm:prSet/>
      <dgm:spPr/>
      <dgm:t>
        <a:bodyPr/>
        <a:lstStyle/>
        <a:p>
          <a:pPr algn="just"/>
          <a:r>
            <a:rPr lang="fr-FR" dirty="0"/>
            <a:t>Cette dernière dimension met en lumière la subtilité de gouverner une organisation en mettant en avant des valeurs communes et des intérêts communs pour chacun des acteurs intervenant dans une organisation.</a:t>
          </a:r>
          <a:endParaRPr lang="en-US" dirty="0"/>
        </a:p>
      </dgm:t>
    </dgm:pt>
    <dgm:pt modelId="{FA4F1B04-ACE9-4EDF-9869-33DE45661E19}" type="parTrans" cxnId="{AF670032-F997-4E4D-9A71-8FA2F0D0CBF8}">
      <dgm:prSet/>
      <dgm:spPr/>
      <dgm:t>
        <a:bodyPr/>
        <a:lstStyle/>
        <a:p>
          <a:endParaRPr lang="en-US"/>
        </a:p>
      </dgm:t>
    </dgm:pt>
    <dgm:pt modelId="{6E699830-085C-4E78-9624-41ED3E98C5B8}" type="sibTrans" cxnId="{AF670032-F997-4E4D-9A71-8FA2F0D0CBF8}">
      <dgm:prSet/>
      <dgm:spPr/>
      <dgm:t>
        <a:bodyPr/>
        <a:lstStyle/>
        <a:p>
          <a:endParaRPr lang="en-US"/>
        </a:p>
      </dgm:t>
    </dgm:pt>
    <dgm:pt modelId="{30FAB50A-905A-4F89-8680-381712AF4970}">
      <dgm:prSet/>
      <dgm:spPr/>
      <dgm:t>
        <a:bodyPr/>
        <a:lstStyle/>
        <a:p>
          <a:pPr algn="just"/>
          <a:r>
            <a:rPr lang="fr-FR" dirty="0"/>
            <a:t>La dimension Humaine prend une part importante dans les questions de Management à notre époque, la dimension Managériale devient un facteur incontournable en terme de « performance » dans un contexte de plus en plus complexe et incertain.</a:t>
          </a:r>
          <a:endParaRPr lang="en-US" dirty="0"/>
        </a:p>
      </dgm:t>
    </dgm:pt>
    <dgm:pt modelId="{54AEB20D-70B2-4D22-AD9D-1214A677E84C}" type="parTrans" cxnId="{E7FF06E9-DF92-4AB8-84F5-05ACD94CDB5A}">
      <dgm:prSet/>
      <dgm:spPr/>
      <dgm:t>
        <a:bodyPr/>
        <a:lstStyle/>
        <a:p>
          <a:endParaRPr lang="en-US"/>
        </a:p>
      </dgm:t>
    </dgm:pt>
    <dgm:pt modelId="{06E743E5-E55C-4E48-93DC-A0DA69383C87}" type="sibTrans" cxnId="{E7FF06E9-DF92-4AB8-84F5-05ACD94CDB5A}">
      <dgm:prSet/>
      <dgm:spPr/>
      <dgm:t>
        <a:bodyPr/>
        <a:lstStyle/>
        <a:p>
          <a:endParaRPr lang="en-US"/>
        </a:p>
      </dgm:t>
    </dgm:pt>
    <dgm:pt modelId="{69F6D64A-A431-4A0F-8861-9A8DA120757B}" type="pres">
      <dgm:prSet presAssocID="{3A616A20-2C58-4A08-98F7-A1171F146688}" presName="vert0" presStyleCnt="0">
        <dgm:presLayoutVars>
          <dgm:dir/>
          <dgm:animOne val="branch"/>
          <dgm:animLvl val="lvl"/>
        </dgm:presLayoutVars>
      </dgm:prSet>
      <dgm:spPr/>
    </dgm:pt>
    <dgm:pt modelId="{2A41B724-BB88-4309-A4A7-280B33B289C9}" type="pres">
      <dgm:prSet presAssocID="{D87B388B-6A67-4F54-BC02-DD677FB259BD}" presName="thickLine" presStyleLbl="alignNode1" presStyleIdx="0" presStyleCnt="3"/>
      <dgm:spPr/>
    </dgm:pt>
    <dgm:pt modelId="{62FB444C-0D80-42EA-B14C-4EDF52036E9D}" type="pres">
      <dgm:prSet presAssocID="{D87B388B-6A67-4F54-BC02-DD677FB259BD}" presName="horz1" presStyleCnt="0"/>
      <dgm:spPr/>
    </dgm:pt>
    <dgm:pt modelId="{39C79468-27E8-41F0-965D-47449B11B810}" type="pres">
      <dgm:prSet presAssocID="{D87B388B-6A67-4F54-BC02-DD677FB259BD}" presName="tx1" presStyleLbl="revTx" presStyleIdx="0" presStyleCnt="3"/>
      <dgm:spPr/>
    </dgm:pt>
    <dgm:pt modelId="{599B0CAC-430E-4AA2-BFAF-6A340875E6F5}" type="pres">
      <dgm:prSet presAssocID="{D87B388B-6A67-4F54-BC02-DD677FB259BD}" presName="vert1" presStyleCnt="0"/>
      <dgm:spPr/>
    </dgm:pt>
    <dgm:pt modelId="{D0B5792D-ECD1-46C5-A0AB-A542C6E0ABA0}" type="pres">
      <dgm:prSet presAssocID="{251AA8FA-9653-4205-B678-E085EC2EA21E}" presName="thickLine" presStyleLbl="alignNode1" presStyleIdx="1" presStyleCnt="3"/>
      <dgm:spPr/>
    </dgm:pt>
    <dgm:pt modelId="{B3968E15-E346-4778-BBA5-B6E024A47D6A}" type="pres">
      <dgm:prSet presAssocID="{251AA8FA-9653-4205-B678-E085EC2EA21E}" presName="horz1" presStyleCnt="0"/>
      <dgm:spPr/>
    </dgm:pt>
    <dgm:pt modelId="{A2E465C0-D678-44FB-80F4-C7629DAB6C35}" type="pres">
      <dgm:prSet presAssocID="{251AA8FA-9653-4205-B678-E085EC2EA21E}" presName="tx1" presStyleLbl="revTx" presStyleIdx="1" presStyleCnt="3"/>
      <dgm:spPr/>
    </dgm:pt>
    <dgm:pt modelId="{23670CBF-009E-43DF-A3A0-2E9EC0765C0E}" type="pres">
      <dgm:prSet presAssocID="{251AA8FA-9653-4205-B678-E085EC2EA21E}" presName="vert1" presStyleCnt="0"/>
      <dgm:spPr/>
    </dgm:pt>
    <dgm:pt modelId="{C31F1CE0-CDD1-494D-9B48-76CD93A79248}" type="pres">
      <dgm:prSet presAssocID="{30FAB50A-905A-4F89-8680-381712AF4970}" presName="thickLine" presStyleLbl="alignNode1" presStyleIdx="2" presStyleCnt="3"/>
      <dgm:spPr/>
    </dgm:pt>
    <dgm:pt modelId="{F27ED29C-4EA0-4A08-AA33-099EABE080FC}" type="pres">
      <dgm:prSet presAssocID="{30FAB50A-905A-4F89-8680-381712AF4970}" presName="horz1" presStyleCnt="0"/>
      <dgm:spPr/>
    </dgm:pt>
    <dgm:pt modelId="{29262BDD-751A-441E-A6D3-078B403A71D8}" type="pres">
      <dgm:prSet presAssocID="{30FAB50A-905A-4F89-8680-381712AF4970}" presName="tx1" presStyleLbl="revTx" presStyleIdx="2" presStyleCnt="3"/>
      <dgm:spPr/>
    </dgm:pt>
    <dgm:pt modelId="{AA352DDB-BD09-4DC3-AED1-DFBBE2CF7467}" type="pres">
      <dgm:prSet presAssocID="{30FAB50A-905A-4F89-8680-381712AF4970}" presName="vert1" presStyleCnt="0"/>
      <dgm:spPr/>
    </dgm:pt>
  </dgm:ptLst>
  <dgm:cxnLst>
    <dgm:cxn modelId="{2A3DCA08-F500-4280-A2F0-392FAEA86E4F}" type="presOf" srcId="{3A616A20-2C58-4A08-98F7-A1171F146688}" destId="{69F6D64A-A431-4A0F-8861-9A8DA120757B}" srcOrd="0" destOrd="0" presId="urn:microsoft.com/office/officeart/2008/layout/LinedList"/>
    <dgm:cxn modelId="{6E63191B-38C2-4AA3-97B9-38C2BB0F5D92}" type="presOf" srcId="{30FAB50A-905A-4F89-8680-381712AF4970}" destId="{29262BDD-751A-441E-A6D3-078B403A71D8}" srcOrd="0" destOrd="0" presId="urn:microsoft.com/office/officeart/2008/layout/LinedList"/>
    <dgm:cxn modelId="{50A86231-A4E3-48C1-B975-91485392A290}" srcId="{3A616A20-2C58-4A08-98F7-A1171F146688}" destId="{D87B388B-6A67-4F54-BC02-DD677FB259BD}" srcOrd="0" destOrd="0" parTransId="{4E43B3DA-23D3-4CCF-B72C-D17908A74836}" sibTransId="{E3D22A8D-0A09-4778-B1EC-8E96F14253A3}"/>
    <dgm:cxn modelId="{AF670032-F997-4E4D-9A71-8FA2F0D0CBF8}" srcId="{3A616A20-2C58-4A08-98F7-A1171F146688}" destId="{251AA8FA-9653-4205-B678-E085EC2EA21E}" srcOrd="1" destOrd="0" parTransId="{FA4F1B04-ACE9-4EDF-9869-33DE45661E19}" sibTransId="{6E699830-085C-4E78-9624-41ED3E98C5B8}"/>
    <dgm:cxn modelId="{C151E356-A942-4EDA-8C3C-B3CAA0DA079F}" type="presOf" srcId="{251AA8FA-9653-4205-B678-E085EC2EA21E}" destId="{A2E465C0-D678-44FB-80F4-C7629DAB6C35}" srcOrd="0" destOrd="0" presId="urn:microsoft.com/office/officeart/2008/layout/LinedList"/>
    <dgm:cxn modelId="{254972B0-7A0A-44B9-ACA5-18524F9E884B}" type="presOf" srcId="{D87B388B-6A67-4F54-BC02-DD677FB259BD}" destId="{39C79468-27E8-41F0-965D-47449B11B810}" srcOrd="0" destOrd="0" presId="urn:microsoft.com/office/officeart/2008/layout/LinedList"/>
    <dgm:cxn modelId="{E7FF06E9-DF92-4AB8-84F5-05ACD94CDB5A}" srcId="{3A616A20-2C58-4A08-98F7-A1171F146688}" destId="{30FAB50A-905A-4F89-8680-381712AF4970}" srcOrd="2" destOrd="0" parTransId="{54AEB20D-70B2-4D22-AD9D-1214A677E84C}" sibTransId="{06E743E5-E55C-4E48-93DC-A0DA69383C87}"/>
    <dgm:cxn modelId="{BDCEC8CE-9A5B-432F-8C52-42D282A746A2}" type="presParOf" srcId="{69F6D64A-A431-4A0F-8861-9A8DA120757B}" destId="{2A41B724-BB88-4309-A4A7-280B33B289C9}" srcOrd="0" destOrd="0" presId="urn:microsoft.com/office/officeart/2008/layout/LinedList"/>
    <dgm:cxn modelId="{5C06C3F7-6F17-4D92-865A-A487DF7A623D}" type="presParOf" srcId="{69F6D64A-A431-4A0F-8861-9A8DA120757B}" destId="{62FB444C-0D80-42EA-B14C-4EDF52036E9D}" srcOrd="1" destOrd="0" presId="urn:microsoft.com/office/officeart/2008/layout/LinedList"/>
    <dgm:cxn modelId="{0860D072-CBA2-4F50-B831-AC85CF9BD32B}" type="presParOf" srcId="{62FB444C-0D80-42EA-B14C-4EDF52036E9D}" destId="{39C79468-27E8-41F0-965D-47449B11B810}" srcOrd="0" destOrd="0" presId="urn:microsoft.com/office/officeart/2008/layout/LinedList"/>
    <dgm:cxn modelId="{D43DCB3B-1F15-4F61-A4AB-7F8C2C215361}" type="presParOf" srcId="{62FB444C-0D80-42EA-B14C-4EDF52036E9D}" destId="{599B0CAC-430E-4AA2-BFAF-6A340875E6F5}" srcOrd="1" destOrd="0" presId="urn:microsoft.com/office/officeart/2008/layout/LinedList"/>
    <dgm:cxn modelId="{D0460D81-7678-4D66-918A-B5FFAB4B95DE}" type="presParOf" srcId="{69F6D64A-A431-4A0F-8861-9A8DA120757B}" destId="{D0B5792D-ECD1-46C5-A0AB-A542C6E0ABA0}" srcOrd="2" destOrd="0" presId="urn:microsoft.com/office/officeart/2008/layout/LinedList"/>
    <dgm:cxn modelId="{5AEC61B8-15A8-4540-AA71-C2E0F07C205C}" type="presParOf" srcId="{69F6D64A-A431-4A0F-8861-9A8DA120757B}" destId="{B3968E15-E346-4778-BBA5-B6E024A47D6A}" srcOrd="3" destOrd="0" presId="urn:microsoft.com/office/officeart/2008/layout/LinedList"/>
    <dgm:cxn modelId="{7B1FB8EE-0CFC-4FC0-8654-55F72E84AD34}" type="presParOf" srcId="{B3968E15-E346-4778-BBA5-B6E024A47D6A}" destId="{A2E465C0-D678-44FB-80F4-C7629DAB6C35}" srcOrd="0" destOrd="0" presId="urn:microsoft.com/office/officeart/2008/layout/LinedList"/>
    <dgm:cxn modelId="{950FC291-A971-4034-A862-05F5B018E452}" type="presParOf" srcId="{B3968E15-E346-4778-BBA5-B6E024A47D6A}" destId="{23670CBF-009E-43DF-A3A0-2E9EC0765C0E}" srcOrd="1" destOrd="0" presId="urn:microsoft.com/office/officeart/2008/layout/LinedList"/>
    <dgm:cxn modelId="{993F1C9C-78FD-49B2-979E-E8C62B4531E2}" type="presParOf" srcId="{69F6D64A-A431-4A0F-8861-9A8DA120757B}" destId="{C31F1CE0-CDD1-494D-9B48-76CD93A79248}" srcOrd="4" destOrd="0" presId="urn:microsoft.com/office/officeart/2008/layout/LinedList"/>
    <dgm:cxn modelId="{E8D6A3E4-C813-4FD6-9FD1-7E6B1C82A11B}" type="presParOf" srcId="{69F6D64A-A431-4A0F-8861-9A8DA120757B}" destId="{F27ED29C-4EA0-4A08-AA33-099EABE080FC}" srcOrd="5" destOrd="0" presId="urn:microsoft.com/office/officeart/2008/layout/LinedList"/>
    <dgm:cxn modelId="{B3EA3A58-D445-482C-8085-B407AF8EF2A7}" type="presParOf" srcId="{F27ED29C-4EA0-4A08-AA33-099EABE080FC}" destId="{29262BDD-751A-441E-A6D3-078B403A71D8}" srcOrd="0" destOrd="0" presId="urn:microsoft.com/office/officeart/2008/layout/LinedList"/>
    <dgm:cxn modelId="{911C1928-BC0B-47CA-97A1-49AAE39B560B}" type="presParOf" srcId="{F27ED29C-4EA0-4A08-AA33-099EABE080FC}" destId="{AA352DDB-BD09-4DC3-AED1-DFBBE2CF746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30D97C-8E78-40E9-9378-E6F5883E4DC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442BBD8-89AB-4874-A370-238A50239D08}">
      <dgm:prSet/>
      <dgm:spPr/>
      <dgm:t>
        <a:bodyPr/>
        <a:lstStyle/>
        <a:p>
          <a:pPr algn="ctr">
            <a:defRPr cap="all"/>
          </a:pPr>
          <a:r>
            <a:rPr lang="fr-FR" dirty="0"/>
            <a:t>Ces différentes phases auront permis de mettre l’individu en position Méta et de trouver un équilibre entre l’environnement professionnel et l’identité de l’individu grâce à des valeurs et des besoins connexes. </a:t>
          </a:r>
          <a:endParaRPr lang="en-US" dirty="0"/>
        </a:p>
      </dgm:t>
    </dgm:pt>
    <dgm:pt modelId="{2F69B75E-7B39-4F81-8C9F-B01DD52C8886}" type="parTrans" cxnId="{6B441973-C4D4-4E55-B254-1530BEC0CCEF}">
      <dgm:prSet/>
      <dgm:spPr/>
      <dgm:t>
        <a:bodyPr/>
        <a:lstStyle/>
        <a:p>
          <a:endParaRPr lang="en-US"/>
        </a:p>
      </dgm:t>
    </dgm:pt>
    <dgm:pt modelId="{D6A97244-3CE9-49D1-A0CC-4EC8B82EB940}" type="sibTrans" cxnId="{6B441973-C4D4-4E55-B254-1530BEC0CCEF}">
      <dgm:prSet/>
      <dgm:spPr/>
      <dgm:t>
        <a:bodyPr/>
        <a:lstStyle/>
        <a:p>
          <a:endParaRPr lang="en-US"/>
        </a:p>
      </dgm:t>
    </dgm:pt>
    <dgm:pt modelId="{3C0271B4-AC4D-48F7-A231-91FD45AA6F8F}">
      <dgm:prSet/>
      <dgm:spPr/>
      <dgm:t>
        <a:bodyPr/>
        <a:lstStyle/>
        <a:p>
          <a:pPr>
            <a:defRPr cap="all"/>
          </a:pPr>
          <a:r>
            <a:rPr lang="fr-FR"/>
            <a:t>La Maîtrise de la fonction implique une maîtrise de soi qui oblige à ne pas négliger cette partie de soi en dehors de la fonction.</a:t>
          </a:r>
          <a:endParaRPr lang="en-US"/>
        </a:p>
      </dgm:t>
    </dgm:pt>
    <dgm:pt modelId="{79414B74-4163-4EE6-986B-557CDCAAC5A8}" type="parTrans" cxnId="{B24EEEC9-A298-433D-B75A-7E19A8AFD0F3}">
      <dgm:prSet/>
      <dgm:spPr/>
      <dgm:t>
        <a:bodyPr/>
        <a:lstStyle/>
        <a:p>
          <a:endParaRPr lang="en-US"/>
        </a:p>
      </dgm:t>
    </dgm:pt>
    <dgm:pt modelId="{87350A80-E06E-416F-AD34-5A787D8F0EB7}" type="sibTrans" cxnId="{B24EEEC9-A298-433D-B75A-7E19A8AFD0F3}">
      <dgm:prSet/>
      <dgm:spPr/>
      <dgm:t>
        <a:bodyPr/>
        <a:lstStyle/>
        <a:p>
          <a:endParaRPr lang="en-US"/>
        </a:p>
      </dgm:t>
    </dgm:pt>
    <dgm:pt modelId="{36A0F939-ED0F-4264-B93D-E2F4ACA237A9}">
      <dgm:prSet/>
      <dgm:spPr/>
      <dgm:t>
        <a:bodyPr/>
        <a:lstStyle/>
        <a:p>
          <a:pPr>
            <a:defRPr cap="all"/>
          </a:pPr>
          <a:r>
            <a:rPr lang="fr-FR" dirty="0"/>
            <a:t>Ainsi, fort d’une congruence retrouvée et assumée, l’individu pourra mettre en place les changements nécessaire à la réalisation de ses objectifs.</a:t>
          </a:r>
          <a:endParaRPr lang="en-US" dirty="0"/>
        </a:p>
      </dgm:t>
    </dgm:pt>
    <dgm:pt modelId="{1A230B1A-15F5-4F14-884E-D49DF763DFC7}" type="parTrans" cxnId="{06FD4CB7-6B51-4A10-ACA8-72C6D9D17D53}">
      <dgm:prSet/>
      <dgm:spPr/>
      <dgm:t>
        <a:bodyPr/>
        <a:lstStyle/>
        <a:p>
          <a:endParaRPr lang="en-US"/>
        </a:p>
      </dgm:t>
    </dgm:pt>
    <dgm:pt modelId="{739DD1E1-1B95-4429-A1FB-C36C31E2159F}" type="sibTrans" cxnId="{06FD4CB7-6B51-4A10-ACA8-72C6D9D17D53}">
      <dgm:prSet/>
      <dgm:spPr/>
      <dgm:t>
        <a:bodyPr/>
        <a:lstStyle/>
        <a:p>
          <a:endParaRPr lang="en-US"/>
        </a:p>
      </dgm:t>
    </dgm:pt>
    <dgm:pt modelId="{315DF28E-4B5F-4D42-89A4-A8A8E291ACE3}" type="pres">
      <dgm:prSet presAssocID="{5530D97C-8E78-40E9-9378-E6F5883E4DC9}" presName="diagram" presStyleCnt="0">
        <dgm:presLayoutVars>
          <dgm:dir/>
          <dgm:resizeHandles val="exact"/>
        </dgm:presLayoutVars>
      </dgm:prSet>
      <dgm:spPr/>
    </dgm:pt>
    <dgm:pt modelId="{1DB29E22-EA4C-43EB-9A49-5BB164233231}" type="pres">
      <dgm:prSet presAssocID="{1442BBD8-89AB-4874-A370-238A50239D08}" presName="node" presStyleLbl="node1" presStyleIdx="0" presStyleCnt="3">
        <dgm:presLayoutVars>
          <dgm:bulletEnabled val="1"/>
        </dgm:presLayoutVars>
      </dgm:prSet>
      <dgm:spPr/>
    </dgm:pt>
    <dgm:pt modelId="{60FD5CAE-D6E0-4D9C-A6C6-DF5D5D319F0D}" type="pres">
      <dgm:prSet presAssocID="{D6A97244-3CE9-49D1-A0CC-4EC8B82EB940}" presName="sibTrans" presStyleCnt="0"/>
      <dgm:spPr/>
    </dgm:pt>
    <dgm:pt modelId="{6E6A10A3-E413-4081-A30A-A5CB7E8D439E}" type="pres">
      <dgm:prSet presAssocID="{3C0271B4-AC4D-48F7-A231-91FD45AA6F8F}" presName="node" presStyleLbl="node1" presStyleIdx="1" presStyleCnt="3">
        <dgm:presLayoutVars>
          <dgm:bulletEnabled val="1"/>
        </dgm:presLayoutVars>
      </dgm:prSet>
      <dgm:spPr/>
    </dgm:pt>
    <dgm:pt modelId="{34226F6F-6DF1-4003-8643-E1B2B7319554}" type="pres">
      <dgm:prSet presAssocID="{87350A80-E06E-416F-AD34-5A787D8F0EB7}" presName="sibTrans" presStyleCnt="0"/>
      <dgm:spPr/>
    </dgm:pt>
    <dgm:pt modelId="{1045A827-7610-4F29-9FB0-D55EC85C24F2}" type="pres">
      <dgm:prSet presAssocID="{36A0F939-ED0F-4264-B93D-E2F4ACA237A9}" presName="node" presStyleLbl="node1" presStyleIdx="2" presStyleCnt="3">
        <dgm:presLayoutVars>
          <dgm:bulletEnabled val="1"/>
        </dgm:presLayoutVars>
      </dgm:prSet>
      <dgm:spPr/>
    </dgm:pt>
  </dgm:ptLst>
  <dgm:cxnLst>
    <dgm:cxn modelId="{59BB7641-DD6D-490D-9C39-8E7FA1A276E9}" type="presOf" srcId="{36A0F939-ED0F-4264-B93D-E2F4ACA237A9}" destId="{1045A827-7610-4F29-9FB0-D55EC85C24F2}" srcOrd="0" destOrd="0" presId="urn:microsoft.com/office/officeart/2005/8/layout/default"/>
    <dgm:cxn modelId="{9B5F2D6E-A29F-42FC-B2EC-E35E2B6156E0}" type="presOf" srcId="{1442BBD8-89AB-4874-A370-238A50239D08}" destId="{1DB29E22-EA4C-43EB-9A49-5BB164233231}" srcOrd="0" destOrd="0" presId="urn:microsoft.com/office/officeart/2005/8/layout/default"/>
    <dgm:cxn modelId="{6B441973-C4D4-4E55-B254-1530BEC0CCEF}" srcId="{5530D97C-8E78-40E9-9378-E6F5883E4DC9}" destId="{1442BBD8-89AB-4874-A370-238A50239D08}" srcOrd="0" destOrd="0" parTransId="{2F69B75E-7B39-4F81-8C9F-B01DD52C8886}" sibTransId="{D6A97244-3CE9-49D1-A0CC-4EC8B82EB940}"/>
    <dgm:cxn modelId="{6CD23157-3FFD-4E02-AA9A-F56025AB460E}" type="presOf" srcId="{5530D97C-8E78-40E9-9378-E6F5883E4DC9}" destId="{315DF28E-4B5F-4D42-89A4-A8A8E291ACE3}" srcOrd="0" destOrd="0" presId="urn:microsoft.com/office/officeart/2005/8/layout/default"/>
    <dgm:cxn modelId="{EE44A595-F153-42DA-8956-613B88563C02}" type="presOf" srcId="{3C0271B4-AC4D-48F7-A231-91FD45AA6F8F}" destId="{6E6A10A3-E413-4081-A30A-A5CB7E8D439E}" srcOrd="0" destOrd="0" presId="urn:microsoft.com/office/officeart/2005/8/layout/default"/>
    <dgm:cxn modelId="{06FD4CB7-6B51-4A10-ACA8-72C6D9D17D53}" srcId="{5530D97C-8E78-40E9-9378-E6F5883E4DC9}" destId="{36A0F939-ED0F-4264-B93D-E2F4ACA237A9}" srcOrd="2" destOrd="0" parTransId="{1A230B1A-15F5-4F14-884E-D49DF763DFC7}" sibTransId="{739DD1E1-1B95-4429-A1FB-C36C31E2159F}"/>
    <dgm:cxn modelId="{B24EEEC9-A298-433D-B75A-7E19A8AFD0F3}" srcId="{5530D97C-8E78-40E9-9378-E6F5883E4DC9}" destId="{3C0271B4-AC4D-48F7-A231-91FD45AA6F8F}" srcOrd="1" destOrd="0" parTransId="{79414B74-4163-4EE6-986B-557CDCAAC5A8}" sibTransId="{87350A80-E06E-416F-AD34-5A787D8F0EB7}"/>
    <dgm:cxn modelId="{7E9ECA66-1841-4ABC-9CB7-BC81E736616B}" type="presParOf" srcId="{315DF28E-4B5F-4D42-89A4-A8A8E291ACE3}" destId="{1DB29E22-EA4C-43EB-9A49-5BB164233231}" srcOrd="0" destOrd="0" presId="urn:microsoft.com/office/officeart/2005/8/layout/default"/>
    <dgm:cxn modelId="{71386EF2-04FF-486E-A401-6EBB76CA2E87}" type="presParOf" srcId="{315DF28E-4B5F-4D42-89A4-A8A8E291ACE3}" destId="{60FD5CAE-D6E0-4D9C-A6C6-DF5D5D319F0D}" srcOrd="1" destOrd="0" presId="urn:microsoft.com/office/officeart/2005/8/layout/default"/>
    <dgm:cxn modelId="{D0956B6F-9069-48DF-8E43-5E6F9C3D1E98}" type="presParOf" srcId="{315DF28E-4B5F-4D42-89A4-A8A8E291ACE3}" destId="{6E6A10A3-E413-4081-A30A-A5CB7E8D439E}" srcOrd="2" destOrd="0" presId="urn:microsoft.com/office/officeart/2005/8/layout/default"/>
    <dgm:cxn modelId="{93A6FEB4-7F39-4D12-BD95-2AB8A3818E5F}" type="presParOf" srcId="{315DF28E-4B5F-4D42-89A4-A8A8E291ACE3}" destId="{34226F6F-6DF1-4003-8643-E1B2B7319554}" srcOrd="3" destOrd="0" presId="urn:microsoft.com/office/officeart/2005/8/layout/default"/>
    <dgm:cxn modelId="{9536624C-9745-48EF-84FC-CD4FC4EF7405}" type="presParOf" srcId="{315DF28E-4B5F-4D42-89A4-A8A8E291ACE3}" destId="{1045A827-7610-4F29-9FB0-D55EC85C24F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7D831-7E21-4D4C-9A0C-37C5455101D2}">
      <dsp:nvSpPr>
        <dsp:cNvPr id="0" name=""/>
        <dsp:cNvSpPr/>
      </dsp:nvSpPr>
      <dsp:spPr>
        <a:xfrm>
          <a:off x="0" y="0"/>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780E9A-91C9-4B63-AE90-CB401CFAEED6}">
      <dsp:nvSpPr>
        <dsp:cNvPr id="0" name=""/>
        <dsp:cNvSpPr/>
      </dsp:nvSpPr>
      <dsp:spPr>
        <a:xfrm>
          <a:off x="0" y="0"/>
          <a:ext cx="9604375" cy="930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fr-FR" sz="1900" kern="1200" dirty="0"/>
            <a:t>Le secteur des ESSMS connaît une transformation dans son organisation par l’interpénétration de deux mondes : le monde de l’entreprise et le monde associatif. Ce qui n’est pas sans conséquence sur les notions de Gouvernance et de Management.</a:t>
          </a:r>
          <a:endParaRPr lang="en-US" sz="1900" kern="1200" dirty="0"/>
        </a:p>
      </dsp:txBody>
      <dsp:txXfrm>
        <a:off x="0" y="0"/>
        <a:ext cx="9604375" cy="930806"/>
      </dsp:txXfrm>
    </dsp:sp>
    <dsp:sp modelId="{4407677B-4FF6-4E29-894C-3EE424F35CDC}">
      <dsp:nvSpPr>
        <dsp:cNvPr id="0" name=""/>
        <dsp:cNvSpPr/>
      </dsp:nvSpPr>
      <dsp:spPr>
        <a:xfrm>
          <a:off x="0" y="930806"/>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9DB307-B99B-4DCA-B558-9084673C542F}">
      <dsp:nvSpPr>
        <dsp:cNvPr id="0" name=""/>
        <dsp:cNvSpPr/>
      </dsp:nvSpPr>
      <dsp:spPr>
        <a:xfrm>
          <a:off x="0" y="930806"/>
          <a:ext cx="9604375" cy="930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fr-FR" sz="1900" kern="1200" dirty="0"/>
            <a:t>Ajoutons à cela des questions d’éthique et de développement durable qui apparaissent de façon plus prégnantes a mesure que nous avançons dans ce nouveau millénaire.</a:t>
          </a:r>
          <a:endParaRPr lang="en-US" sz="1900" kern="1200" dirty="0"/>
        </a:p>
      </dsp:txBody>
      <dsp:txXfrm>
        <a:off x="0" y="930806"/>
        <a:ext cx="9604375" cy="930806"/>
      </dsp:txXfrm>
    </dsp:sp>
    <dsp:sp modelId="{9D7C69DE-309B-4119-A71C-C803B6A8D459}">
      <dsp:nvSpPr>
        <dsp:cNvPr id="0" name=""/>
        <dsp:cNvSpPr/>
      </dsp:nvSpPr>
      <dsp:spPr>
        <a:xfrm>
          <a:off x="0" y="1861613"/>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3E3998-6386-4A66-B4AB-BABCBA2D9B76}">
      <dsp:nvSpPr>
        <dsp:cNvPr id="0" name=""/>
        <dsp:cNvSpPr/>
      </dsp:nvSpPr>
      <dsp:spPr>
        <a:xfrm>
          <a:off x="0" y="1861613"/>
          <a:ext cx="9604375" cy="930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fr-FR" sz="1900" kern="1200" dirty="0"/>
            <a:t>La particularité française fait que les dirigeants et cadres des ESSMS doivent assumer un jeu d’équilibriste entre les financeurs/donneurs d’ordre d’un côté et de l’autre les salariés et les usagers.</a:t>
          </a:r>
          <a:endParaRPr lang="en-US" sz="1900" kern="1200" dirty="0"/>
        </a:p>
      </dsp:txBody>
      <dsp:txXfrm>
        <a:off x="0" y="1861613"/>
        <a:ext cx="9604375" cy="930806"/>
      </dsp:txXfrm>
    </dsp:sp>
    <dsp:sp modelId="{2DB5AD0D-4FB8-49D1-A1E1-DBC222E20F55}">
      <dsp:nvSpPr>
        <dsp:cNvPr id="0" name=""/>
        <dsp:cNvSpPr/>
      </dsp:nvSpPr>
      <dsp:spPr>
        <a:xfrm>
          <a:off x="0" y="2792420"/>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7CABB8-6EC9-4C77-9ADE-64F81D08898A}">
      <dsp:nvSpPr>
        <dsp:cNvPr id="0" name=""/>
        <dsp:cNvSpPr/>
      </dsp:nvSpPr>
      <dsp:spPr>
        <a:xfrm>
          <a:off x="0" y="2792420"/>
          <a:ext cx="9604375" cy="930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fr-FR" sz="1900" kern="1200" dirty="0"/>
            <a:t>Cela suppose une capacité de vue d’ensemble du champ d’opération par des compétences et habiletés d’anticipation, de communication, de mobilisation et d’organisation.</a:t>
          </a:r>
          <a:endParaRPr lang="en-US" sz="1900" kern="1200" dirty="0"/>
        </a:p>
      </dsp:txBody>
      <dsp:txXfrm>
        <a:off x="0" y="2792420"/>
        <a:ext cx="9604375" cy="930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37919-2EBC-417D-A675-D1915187B778}">
      <dsp:nvSpPr>
        <dsp:cNvPr id="0" name=""/>
        <dsp:cNvSpPr/>
      </dsp:nvSpPr>
      <dsp:spPr>
        <a:xfrm>
          <a:off x="0" y="0"/>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CE96C-5D3E-44F6-BC51-5AE8EC5304FB}">
      <dsp:nvSpPr>
        <dsp:cNvPr id="0" name=""/>
        <dsp:cNvSpPr/>
      </dsp:nvSpPr>
      <dsp:spPr>
        <a:xfrm>
          <a:off x="0" y="0"/>
          <a:ext cx="9604375" cy="1861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fr-FR" sz="2100" kern="1200" dirty="0"/>
            <a:t>Dans les décennies qui suivirent, s’annonce une nouvelle donne de la société post-industrielle qui se caractérise par un désengagement de l’état, un transfert de compétences aux autorités locales et une accélération du système libéral de concurrence. </a:t>
          </a:r>
          <a:endParaRPr lang="en-US" sz="2100" kern="1200" dirty="0"/>
        </a:p>
      </dsp:txBody>
      <dsp:txXfrm>
        <a:off x="0" y="0"/>
        <a:ext cx="9604375" cy="1861613"/>
      </dsp:txXfrm>
    </dsp:sp>
    <dsp:sp modelId="{1B7BD845-582C-4205-BD1D-4BC18F71CA85}">
      <dsp:nvSpPr>
        <dsp:cNvPr id="0" name=""/>
        <dsp:cNvSpPr/>
      </dsp:nvSpPr>
      <dsp:spPr>
        <a:xfrm>
          <a:off x="0" y="1861613"/>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BA7A43-6725-4CA3-B5F4-578468D991F0}">
      <dsp:nvSpPr>
        <dsp:cNvPr id="0" name=""/>
        <dsp:cNvSpPr/>
      </dsp:nvSpPr>
      <dsp:spPr>
        <a:xfrm>
          <a:off x="0" y="1861613"/>
          <a:ext cx="9604375" cy="1861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fr-FR" sz="2100" kern="1200" dirty="0"/>
            <a:t>Les secteurs périphériques qui nous intéressent, sociaux &amp; médico-sociaux, sont en quelques sortes sommés de s’intégrer dans cette nouvelle donne : il est demandé à leurs professionnels de travailler avec des méthodes plus explicites, de répondre davantage aux besoins des populations, d’évaluer leurs actions, de mieux se situer par rapport à leur environnement, soit, de se comporter davantage comme les autres entreprises de service.</a:t>
          </a:r>
          <a:endParaRPr lang="en-US" sz="2100" kern="1200" dirty="0"/>
        </a:p>
      </dsp:txBody>
      <dsp:txXfrm>
        <a:off x="0" y="1861613"/>
        <a:ext cx="9604375" cy="1861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8F694-3E8D-45A8-9D82-AF8B8CBCDA65}">
      <dsp:nvSpPr>
        <dsp:cNvPr id="0" name=""/>
        <dsp:cNvSpPr/>
      </dsp:nvSpPr>
      <dsp:spPr>
        <a:xfrm>
          <a:off x="1875" y="661535"/>
          <a:ext cx="4000259" cy="24001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dirty="0"/>
            <a:t>Il est attendu du Manager/Dirigeant qu’il ait une vision d’ensemble du champ d’opération. Le profil du dirigeant se modifie radicalement afin de répondre aux exigences de la mutation globale que nous évoquons.</a:t>
          </a:r>
          <a:endParaRPr lang="en-US" sz="1900" kern="1200" dirty="0"/>
        </a:p>
      </dsp:txBody>
      <dsp:txXfrm>
        <a:off x="72173" y="731833"/>
        <a:ext cx="3859663" cy="2259559"/>
      </dsp:txXfrm>
    </dsp:sp>
    <dsp:sp modelId="{1DE9E052-95B8-45BB-950D-C3F6F081F7FD}">
      <dsp:nvSpPr>
        <dsp:cNvPr id="0" name=""/>
        <dsp:cNvSpPr/>
      </dsp:nvSpPr>
      <dsp:spPr>
        <a:xfrm>
          <a:off x="4402161" y="1365581"/>
          <a:ext cx="848055" cy="9920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4402161" y="1563994"/>
        <a:ext cx="593639" cy="595238"/>
      </dsp:txXfrm>
    </dsp:sp>
    <dsp:sp modelId="{C92922B9-A4EE-48CF-BD60-7597D420F967}">
      <dsp:nvSpPr>
        <dsp:cNvPr id="0" name=""/>
        <dsp:cNvSpPr/>
      </dsp:nvSpPr>
      <dsp:spPr>
        <a:xfrm>
          <a:off x="5602239" y="661535"/>
          <a:ext cx="4000259" cy="24001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dirty="0"/>
            <a:t>Il existe une particularité française concernant les établissements et services sociaux et médico sociaux, unique en </a:t>
          </a:r>
          <a:r>
            <a:rPr lang="fr-FR" sz="1900" kern="1200" dirty="0" err="1"/>
            <a:t>europe</a:t>
          </a:r>
          <a:r>
            <a:rPr lang="fr-FR" sz="1900" kern="1200" dirty="0"/>
            <a:t> et dans le monde : leurs frais de fonctionnement sont pris en charge à prix coûtant par les pouvoirs publics et les organisations de protection sociale obligatoires.</a:t>
          </a:r>
          <a:endParaRPr lang="en-US" sz="1900" kern="1200" dirty="0"/>
        </a:p>
      </dsp:txBody>
      <dsp:txXfrm>
        <a:off x="5672537" y="731833"/>
        <a:ext cx="3859663" cy="22595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41B724-BB88-4309-A4A7-280B33B289C9}">
      <dsp:nvSpPr>
        <dsp:cNvPr id="0" name=""/>
        <dsp:cNvSpPr/>
      </dsp:nvSpPr>
      <dsp:spPr>
        <a:xfrm>
          <a:off x="0" y="1817"/>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C79468-27E8-41F0-965D-47449B11B810}">
      <dsp:nvSpPr>
        <dsp:cNvPr id="0" name=""/>
        <dsp:cNvSpPr/>
      </dsp:nvSpPr>
      <dsp:spPr>
        <a:xfrm>
          <a:off x="0" y="1817"/>
          <a:ext cx="9604375" cy="1239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fr-FR" sz="2100" kern="1200" dirty="0"/>
            <a:t>La Gestion d’une organisation implique un mode de gouvernance qui prend en considération deux dimensions :  une dimension Juridique et une dimension pratique.</a:t>
          </a:r>
          <a:endParaRPr lang="en-US" sz="2100" kern="1200" dirty="0"/>
        </a:p>
      </dsp:txBody>
      <dsp:txXfrm>
        <a:off x="0" y="1817"/>
        <a:ext cx="9604375" cy="1239863"/>
      </dsp:txXfrm>
    </dsp:sp>
    <dsp:sp modelId="{D0B5792D-ECD1-46C5-A0AB-A542C6E0ABA0}">
      <dsp:nvSpPr>
        <dsp:cNvPr id="0" name=""/>
        <dsp:cNvSpPr/>
      </dsp:nvSpPr>
      <dsp:spPr>
        <a:xfrm>
          <a:off x="0" y="1241681"/>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E465C0-D678-44FB-80F4-C7629DAB6C35}">
      <dsp:nvSpPr>
        <dsp:cNvPr id="0" name=""/>
        <dsp:cNvSpPr/>
      </dsp:nvSpPr>
      <dsp:spPr>
        <a:xfrm>
          <a:off x="0" y="1241681"/>
          <a:ext cx="9604375" cy="1239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fr-FR" sz="2100" kern="1200" dirty="0"/>
            <a:t>Cette dernière dimension met en lumière la subtilité de gouverner une organisation en mettant en avant des valeurs communes et des intérêts communs pour chacun des acteurs intervenant dans une organisation.</a:t>
          </a:r>
          <a:endParaRPr lang="en-US" sz="2100" kern="1200" dirty="0"/>
        </a:p>
      </dsp:txBody>
      <dsp:txXfrm>
        <a:off x="0" y="1241681"/>
        <a:ext cx="9604375" cy="1239863"/>
      </dsp:txXfrm>
    </dsp:sp>
    <dsp:sp modelId="{C31F1CE0-CDD1-494D-9B48-76CD93A79248}">
      <dsp:nvSpPr>
        <dsp:cNvPr id="0" name=""/>
        <dsp:cNvSpPr/>
      </dsp:nvSpPr>
      <dsp:spPr>
        <a:xfrm>
          <a:off x="0" y="2481545"/>
          <a:ext cx="96043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262BDD-751A-441E-A6D3-078B403A71D8}">
      <dsp:nvSpPr>
        <dsp:cNvPr id="0" name=""/>
        <dsp:cNvSpPr/>
      </dsp:nvSpPr>
      <dsp:spPr>
        <a:xfrm>
          <a:off x="0" y="2481545"/>
          <a:ext cx="9604375" cy="1239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fr-FR" sz="2100" kern="1200" dirty="0"/>
            <a:t>La dimension Humaine prend une part importante dans les questions de Management à notre époque, la dimension Managériale devient un facteur incontournable en terme de « performance » dans un contexte de plus en plus complexe et incertain.</a:t>
          </a:r>
          <a:endParaRPr lang="en-US" sz="2100" kern="1200" dirty="0"/>
        </a:p>
      </dsp:txBody>
      <dsp:txXfrm>
        <a:off x="0" y="2481545"/>
        <a:ext cx="9604375" cy="12398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29E22-EA4C-43EB-9A49-5BB164233231}">
      <dsp:nvSpPr>
        <dsp:cNvPr id="0" name=""/>
        <dsp:cNvSpPr/>
      </dsp:nvSpPr>
      <dsp:spPr>
        <a:xfrm>
          <a:off x="0" y="961203"/>
          <a:ext cx="3001367" cy="18008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defRPr cap="all"/>
          </a:pPr>
          <a:r>
            <a:rPr lang="fr-FR" sz="1400" kern="1200" dirty="0"/>
            <a:t>Ces différentes phases auront permis de mettre l’individu en position Méta et de trouver un équilibre entre l’environnement professionnel et l’identité de l’individu grâce à des valeurs et des besoins connexes. </a:t>
          </a:r>
          <a:endParaRPr lang="en-US" sz="1400" kern="1200" dirty="0"/>
        </a:p>
      </dsp:txBody>
      <dsp:txXfrm>
        <a:off x="0" y="961203"/>
        <a:ext cx="3001367" cy="1800820"/>
      </dsp:txXfrm>
    </dsp:sp>
    <dsp:sp modelId="{6E6A10A3-E413-4081-A30A-A5CB7E8D439E}">
      <dsp:nvSpPr>
        <dsp:cNvPr id="0" name=""/>
        <dsp:cNvSpPr/>
      </dsp:nvSpPr>
      <dsp:spPr>
        <a:xfrm>
          <a:off x="3301503" y="961203"/>
          <a:ext cx="3001367" cy="18008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defRPr cap="all"/>
          </a:pPr>
          <a:r>
            <a:rPr lang="fr-FR" sz="1400" kern="1200"/>
            <a:t>La Maîtrise de la fonction implique une maîtrise de soi qui oblige à ne pas négliger cette partie de soi en dehors de la fonction.</a:t>
          </a:r>
          <a:endParaRPr lang="en-US" sz="1400" kern="1200"/>
        </a:p>
      </dsp:txBody>
      <dsp:txXfrm>
        <a:off x="3301503" y="961203"/>
        <a:ext cx="3001367" cy="1800820"/>
      </dsp:txXfrm>
    </dsp:sp>
    <dsp:sp modelId="{1045A827-7610-4F29-9FB0-D55EC85C24F2}">
      <dsp:nvSpPr>
        <dsp:cNvPr id="0" name=""/>
        <dsp:cNvSpPr/>
      </dsp:nvSpPr>
      <dsp:spPr>
        <a:xfrm>
          <a:off x="6603007" y="961203"/>
          <a:ext cx="3001367" cy="18008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defRPr cap="all"/>
          </a:pPr>
          <a:r>
            <a:rPr lang="fr-FR" sz="1400" kern="1200" dirty="0"/>
            <a:t>Ainsi, fort d’une congruence retrouvée et assumée, l’individu pourra mettre en place les changements nécessaire à la réalisation de ses objectifs.</a:t>
          </a:r>
          <a:endParaRPr lang="en-US" sz="1400" kern="1200" dirty="0"/>
        </a:p>
      </dsp:txBody>
      <dsp:txXfrm>
        <a:off x="6603007" y="961203"/>
        <a:ext cx="3001367" cy="180082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6/10/2019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6/10/2019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352BB3D1-FC10-43EE-8114-34C0EBA6F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B1BF731-9E2D-491C-BCA4-B78E0E5B8D76}"/>
              </a:ext>
            </a:extLst>
          </p:cNvPr>
          <p:cNvSpPr>
            <a:spLocks noGrp="1"/>
          </p:cNvSpPr>
          <p:nvPr>
            <p:ph type="ctrTitle"/>
          </p:nvPr>
        </p:nvSpPr>
        <p:spPr>
          <a:xfrm>
            <a:off x="4976636" y="992221"/>
            <a:ext cx="6247308" cy="4873558"/>
          </a:xfrm>
        </p:spPr>
        <p:txBody>
          <a:bodyPr anchor="ctr">
            <a:normAutofit/>
          </a:bodyPr>
          <a:lstStyle/>
          <a:p>
            <a:r>
              <a:rPr lang="fr-FR" sz="4800" dirty="0"/>
              <a:t>Coaching de </a:t>
            </a:r>
            <a:r>
              <a:rPr lang="fr-FR" sz="4800" dirty="0" err="1"/>
              <a:t>dirigeantS</a:t>
            </a:r>
            <a:r>
              <a:rPr lang="fr-FR" sz="4800" dirty="0"/>
              <a:t> et </a:t>
            </a:r>
            <a:r>
              <a:rPr lang="fr-FR" sz="4800" dirty="0" err="1"/>
              <a:t>cadreS</a:t>
            </a:r>
            <a:br>
              <a:rPr lang="fr-FR" sz="4800" dirty="0"/>
            </a:br>
            <a:r>
              <a:rPr lang="fr-FR" sz="4800" dirty="0"/>
              <a:t>en </a:t>
            </a:r>
            <a:r>
              <a:rPr lang="fr-FR" sz="4800" dirty="0" err="1"/>
              <a:t>essms</a:t>
            </a:r>
            <a:endParaRPr lang="fr-FR" sz="4800" dirty="0"/>
          </a:p>
        </p:txBody>
      </p:sp>
      <p:sp>
        <p:nvSpPr>
          <p:cNvPr id="3" name="Sous-titre 2">
            <a:extLst>
              <a:ext uri="{FF2B5EF4-FFF2-40B4-BE49-F238E27FC236}">
                <a16:creationId xmlns:a16="http://schemas.microsoft.com/office/drawing/2014/main" id="{DD3CABAB-F48E-4ACC-AD91-50A72231B960}"/>
              </a:ext>
            </a:extLst>
          </p:cNvPr>
          <p:cNvSpPr>
            <a:spLocks noGrp="1"/>
          </p:cNvSpPr>
          <p:nvPr>
            <p:ph type="subTitle" idx="1"/>
          </p:nvPr>
        </p:nvSpPr>
        <p:spPr>
          <a:xfrm>
            <a:off x="968056" y="996610"/>
            <a:ext cx="3363901" cy="4864780"/>
          </a:xfrm>
        </p:spPr>
        <p:txBody>
          <a:bodyPr anchor="ctr">
            <a:normAutofit/>
          </a:bodyPr>
          <a:lstStyle/>
          <a:p>
            <a:pPr algn="r"/>
            <a:endParaRPr lang="fr-FR" sz="2000" dirty="0">
              <a:solidFill>
                <a:schemeClr val="tx2"/>
              </a:solidFill>
            </a:endParaRPr>
          </a:p>
        </p:txBody>
      </p:sp>
      <p:cxnSp>
        <p:nvCxnSpPr>
          <p:cNvPr id="38" name="Straight Connector 37">
            <a:extLst>
              <a:ext uri="{FF2B5EF4-FFF2-40B4-BE49-F238E27FC236}">
                <a16:creationId xmlns:a16="http://schemas.microsoft.com/office/drawing/2014/main" id="{7766695C-9F91-4225-8954-E3288BC513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9239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6" name="Rectangle 155">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a:t>LA PERTINENCE DU COACHING - 3</a:t>
            </a:r>
          </a:p>
        </p:txBody>
      </p:sp>
      <p:cxnSp>
        <p:nvCxnSpPr>
          <p:cNvPr id="158" name="Straight Connector 157">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3" name="Rectangle 159">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Espace réservé du contenu 3">
            <a:extLst>
              <a:ext uri="{FF2B5EF4-FFF2-40B4-BE49-F238E27FC236}">
                <a16:creationId xmlns:a16="http://schemas.microsoft.com/office/drawing/2014/main" id="{457619BA-06CC-40AB-9BBD-110C61A24375}"/>
              </a:ext>
            </a:extLst>
          </p:cNvPr>
          <p:cNvSpPr>
            <a:spLocks noGrp="1"/>
          </p:cNvSpPr>
          <p:nvPr>
            <p:ph idx="1"/>
          </p:nvPr>
        </p:nvSpPr>
        <p:spPr/>
        <p:txBody>
          <a:bodyPr>
            <a:normAutofit/>
          </a:bodyPr>
          <a:lstStyle/>
          <a:p>
            <a:pPr lvl="0" algn="just"/>
            <a:r>
              <a:rPr lang="fr-FR" dirty="0"/>
              <a:t>Ainsi les notions de Développement durable et de Capital humain sont des critères de performance pour les organisations, elles invitent à de nouveaux mode de Gouvernance et de Management visant à aller au-delà des obligations juridiques, pour investir davantage dans le capital humain, l’environnement et les relations avec les différentes parties prenantes.</a:t>
            </a:r>
            <a:endParaRPr lang="en-US" dirty="0"/>
          </a:p>
          <a:p>
            <a:pPr lvl="0" algn="just"/>
            <a:r>
              <a:rPr lang="fr-FR" dirty="0"/>
              <a:t>La pertinence du Coaching auprès des dirigeants et des Cadres en ESSMS, se trouve dans l’accompagnement aux nouveaux paradigmes auxquels sont confrontés les secteurs sociaux et médico-sociaux. </a:t>
            </a:r>
            <a:endParaRPr lang="en-US" dirty="0"/>
          </a:p>
        </p:txBody>
      </p:sp>
    </p:spTree>
    <p:extLst>
      <p:ext uri="{BB962C8B-B14F-4D97-AF65-F5344CB8AC3E}">
        <p14:creationId xmlns:p14="http://schemas.microsoft.com/office/powerpoint/2010/main" val="998213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1" name="Rectangle 173">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Le PROCESSUS DE coaching de dirigeant </a:t>
            </a:r>
          </a:p>
        </p:txBody>
      </p:sp>
      <p:cxnSp>
        <p:nvCxnSpPr>
          <p:cNvPr id="176" name="Straight Connector 175">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8" name="Rectangle 177">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Espace réservé du contenu 2">
            <a:extLst>
              <a:ext uri="{FF2B5EF4-FFF2-40B4-BE49-F238E27FC236}">
                <a16:creationId xmlns:a16="http://schemas.microsoft.com/office/drawing/2014/main" id="{68FC8F1A-4D35-4CA7-8034-8D93CFA20638}"/>
              </a:ext>
            </a:extLst>
          </p:cNvPr>
          <p:cNvSpPr>
            <a:spLocks noGrp="1"/>
          </p:cNvSpPr>
          <p:nvPr>
            <p:ph idx="1"/>
          </p:nvPr>
        </p:nvSpPr>
        <p:spPr/>
        <p:txBody>
          <a:bodyPr/>
          <a:lstStyle/>
          <a:p>
            <a:pPr lvl="0" algn="just"/>
            <a:r>
              <a:rPr lang="fr-FR" dirty="0"/>
              <a:t>Par une méthode essentiellement basée sur le questionnement, le Coaching a pour but d’aider une personne à développer sa performance et son aisance, en cohérence avec ses propres ambitions et ses moyens.  Ainsi, en l’aidant à s’aider, le Coaching favorise chez la personne, sa lucidité et son autonomie, donc son propre confort pour performer et optimiser sa qualité de contribution.</a:t>
            </a:r>
            <a:endParaRPr lang="en-US" dirty="0"/>
          </a:p>
          <a:p>
            <a:pPr lvl="0" algn="just"/>
            <a:r>
              <a:rPr lang="fr-FR" dirty="0"/>
              <a:t>Ce processus, oscillant entre les niveaux de conscience interne et externe, comprend 4 phase d’investigation :</a:t>
            </a:r>
            <a:endParaRPr lang="en-US" dirty="0"/>
          </a:p>
        </p:txBody>
      </p:sp>
    </p:spTree>
    <p:extLst>
      <p:ext uri="{BB962C8B-B14F-4D97-AF65-F5344CB8AC3E}">
        <p14:creationId xmlns:p14="http://schemas.microsoft.com/office/powerpoint/2010/main" val="3442081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6" name="Rectangle 165">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849683" y="1240076"/>
            <a:ext cx="2727813" cy="4584527"/>
          </a:xfrm>
        </p:spPr>
        <p:txBody>
          <a:bodyPr>
            <a:normAutofit/>
          </a:bodyPr>
          <a:lstStyle/>
          <a:p>
            <a:r>
              <a:rPr lang="fr-FR" dirty="0">
                <a:solidFill>
                  <a:srgbClr val="FFFFFF"/>
                </a:solidFill>
              </a:rPr>
              <a:t>PHASE 1 – </a:t>
            </a:r>
            <a:br>
              <a:rPr lang="fr-FR" dirty="0">
                <a:solidFill>
                  <a:srgbClr val="FFFFFF"/>
                </a:solidFill>
              </a:rPr>
            </a:br>
            <a:r>
              <a:rPr lang="fr-FR" i="1" dirty="0">
                <a:solidFill>
                  <a:srgbClr val="FFFFFF"/>
                </a:solidFill>
              </a:rPr>
              <a:t>Le système </a:t>
            </a:r>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a:xfrm>
            <a:off x="4705594" y="1240077"/>
            <a:ext cx="6034827" cy="4916465"/>
          </a:xfrm>
        </p:spPr>
        <p:txBody>
          <a:bodyPr anchor="t">
            <a:normAutofit/>
          </a:bodyPr>
          <a:lstStyle/>
          <a:p>
            <a:pPr marL="0" indent="0" algn="just">
              <a:buNone/>
            </a:pPr>
            <a:r>
              <a:rPr lang="fr-FR" u="sng" dirty="0"/>
              <a:t>Aborder l’individu dans son système et identifier ses représentations concernant :</a:t>
            </a:r>
          </a:p>
          <a:p>
            <a:pPr>
              <a:buFontTx/>
              <a:buChar char="-"/>
            </a:pPr>
            <a:r>
              <a:rPr lang="fr-FR" dirty="0"/>
              <a:t>Le secteur dans lequel intervient son organisation </a:t>
            </a:r>
          </a:p>
          <a:p>
            <a:pPr>
              <a:buFontTx/>
              <a:buChar char="-"/>
            </a:pPr>
            <a:r>
              <a:rPr lang="fr-FR" dirty="0"/>
              <a:t>Son organisation </a:t>
            </a:r>
          </a:p>
          <a:p>
            <a:pPr>
              <a:buFontTx/>
              <a:buChar char="-"/>
            </a:pPr>
            <a:r>
              <a:rPr lang="fr-FR" dirty="0"/>
              <a:t>Sa fonction dans l’organisation </a:t>
            </a:r>
          </a:p>
          <a:p>
            <a:pPr>
              <a:buFontTx/>
              <a:buChar char="-"/>
            </a:pPr>
            <a:r>
              <a:rPr lang="fr-FR" dirty="0"/>
              <a:t>Son rôle </a:t>
            </a:r>
          </a:p>
          <a:p>
            <a:pPr>
              <a:buFontTx/>
              <a:buChar char="-"/>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721225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6" name="Rectangle 165">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849683" y="1240076"/>
            <a:ext cx="2727813" cy="4584527"/>
          </a:xfrm>
        </p:spPr>
        <p:txBody>
          <a:bodyPr>
            <a:normAutofit/>
          </a:bodyPr>
          <a:lstStyle/>
          <a:p>
            <a:r>
              <a:rPr lang="fr-FR" sz="2700">
                <a:solidFill>
                  <a:srgbClr val="FFFFFF"/>
                </a:solidFill>
              </a:rPr>
              <a:t>Phase 2 – </a:t>
            </a:r>
            <a:r>
              <a:rPr lang="fr-FR" sz="2700" i="1">
                <a:solidFill>
                  <a:srgbClr val="FFFFFF"/>
                </a:solidFill>
              </a:rPr>
              <a:t>l’appartenance</a:t>
            </a:r>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a:xfrm>
            <a:off x="4705594" y="1240077"/>
            <a:ext cx="6034827" cy="4916465"/>
          </a:xfrm>
        </p:spPr>
        <p:txBody>
          <a:bodyPr anchor="t">
            <a:normAutofit/>
          </a:bodyPr>
          <a:lstStyle/>
          <a:p>
            <a:pPr marL="0" indent="0">
              <a:buNone/>
            </a:pPr>
            <a:r>
              <a:rPr lang="fr-FR" u="sng" dirty="0"/>
              <a:t>Aborder l’individu sur sa légitimité et sa posture :</a:t>
            </a:r>
          </a:p>
          <a:p>
            <a:pPr>
              <a:buFontTx/>
              <a:buChar char="-"/>
            </a:pPr>
            <a:r>
              <a:rPr lang="fr-FR" dirty="0"/>
              <a:t>Qu’est-ce qu’un dirigeant/cadre ?</a:t>
            </a:r>
          </a:p>
          <a:p>
            <a:pPr>
              <a:buFontTx/>
              <a:buChar char="-"/>
            </a:pPr>
            <a:r>
              <a:rPr lang="fr-FR" dirty="0"/>
              <a:t>Quel type de posture incarne-t ’il ?</a:t>
            </a:r>
          </a:p>
          <a:p>
            <a:pPr>
              <a:buFontTx/>
              <a:buChar char="-"/>
            </a:pPr>
            <a:r>
              <a:rPr lang="fr-FR" dirty="0"/>
              <a:t>Comment conçoit-il sa pratique ?</a:t>
            </a:r>
          </a:p>
          <a:p>
            <a:pPr>
              <a:buFontTx/>
              <a:buChar char="-"/>
            </a:pPr>
            <a:r>
              <a:rPr lang="fr-FR" dirty="0"/>
              <a:t>Comment permet-il sa légitimité ?</a:t>
            </a:r>
          </a:p>
          <a:p>
            <a:pPr marL="0" indent="0">
              <a:buNone/>
            </a:pPr>
            <a:endParaRPr lang="fr-FR" dirty="0"/>
          </a:p>
          <a:p>
            <a:pPr>
              <a:buFontTx/>
              <a:buChar char="-"/>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a:p>
        </p:txBody>
      </p:sp>
    </p:spTree>
    <p:extLst>
      <p:ext uri="{BB962C8B-B14F-4D97-AF65-F5344CB8AC3E}">
        <p14:creationId xmlns:p14="http://schemas.microsoft.com/office/powerpoint/2010/main" val="3547922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6" name="Rectangle 165">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849683" y="1240076"/>
            <a:ext cx="2727813" cy="4584527"/>
          </a:xfrm>
        </p:spPr>
        <p:txBody>
          <a:bodyPr>
            <a:normAutofit/>
          </a:bodyPr>
          <a:lstStyle/>
          <a:p>
            <a:r>
              <a:rPr lang="fr-FR" sz="2700">
                <a:solidFill>
                  <a:srgbClr val="FFFFFF"/>
                </a:solidFill>
              </a:rPr>
              <a:t>Phase 3 – </a:t>
            </a:r>
            <a:r>
              <a:rPr lang="fr-FR" sz="2700" i="1">
                <a:solidFill>
                  <a:srgbClr val="FFFFFF"/>
                </a:solidFill>
              </a:rPr>
              <a:t>RESSOURCEMENT</a:t>
            </a:r>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a:xfrm>
            <a:off x="4705594" y="1240077"/>
            <a:ext cx="6034827" cy="4916465"/>
          </a:xfrm>
        </p:spPr>
        <p:txBody>
          <a:bodyPr anchor="t">
            <a:normAutofit/>
          </a:bodyPr>
          <a:lstStyle/>
          <a:p>
            <a:pPr marL="0" indent="0" algn="just">
              <a:buNone/>
            </a:pPr>
            <a:r>
              <a:rPr lang="fr-FR" u="sng" dirty="0"/>
              <a:t>Les phases précédentes permettent la mise en lumière d’éventuelles distorsion cognitives qui seront faciles à intégrer lors de l’étape suivante qui va consister à recentrer la personne sur elle-même, dépouillée de sa fonction de cadre/dirigeant.</a:t>
            </a:r>
          </a:p>
          <a:p>
            <a:pPr>
              <a:buFontTx/>
              <a:buChar char="-"/>
            </a:pPr>
            <a:r>
              <a:rPr lang="fr-FR" dirty="0"/>
              <a:t>Qui êtes vous ?</a:t>
            </a:r>
          </a:p>
          <a:p>
            <a:pPr>
              <a:buFontTx/>
              <a:buChar char="-"/>
            </a:pPr>
            <a:r>
              <a:rPr lang="fr-FR" dirty="0"/>
              <a:t>Que voulez vous ?</a:t>
            </a:r>
          </a:p>
          <a:p>
            <a:pPr>
              <a:buFontTx/>
              <a:buChar char="-"/>
            </a:pPr>
            <a:r>
              <a:rPr lang="fr-FR" dirty="0"/>
              <a:t>Qu’est-ce qui est le plus important pour vous  ?</a:t>
            </a:r>
          </a:p>
          <a:p>
            <a:pPr>
              <a:buFontTx/>
              <a:buChar char="-"/>
            </a:pPr>
            <a:r>
              <a:rPr lang="fr-FR" dirty="0"/>
              <a:t>Quel sens cela a pour vous ?</a:t>
            </a:r>
          </a:p>
          <a:p>
            <a:pPr marL="0" indent="0">
              <a:buNone/>
            </a:pPr>
            <a:endParaRPr lang="fr-FR" dirty="0"/>
          </a:p>
          <a:p>
            <a:pPr>
              <a:buFontTx/>
              <a:buChar char="-"/>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983339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5" name="Rectangle 207">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Phase 4 – </a:t>
            </a:r>
            <a:r>
              <a:rPr lang="fr-FR" i="1" dirty="0"/>
              <a:t>plan d’action</a:t>
            </a:r>
          </a:p>
        </p:txBody>
      </p:sp>
      <p:cxnSp>
        <p:nvCxnSpPr>
          <p:cNvPr id="210" name="Straight Connector 209">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12" name="Rectangle 211">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63" name="Espace réservé du contenu 2">
            <a:extLst>
              <a:ext uri="{FF2B5EF4-FFF2-40B4-BE49-F238E27FC236}">
                <a16:creationId xmlns:a16="http://schemas.microsoft.com/office/drawing/2014/main" id="{B8B05F44-92EA-4EA8-9812-78962953A50C}"/>
              </a:ext>
            </a:extLst>
          </p:cNvPr>
          <p:cNvGraphicFramePr>
            <a:graphicFrameLocks noGrp="1"/>
          </p:cNvGraphicFramePr>
          <p:nvPr>
            <p:ph idx="1"/>
            <p:extLst>
              <p:ext uri="{D42A27DB-BD31-4B8C-83A1-F6EECF244321}">
                <p14:modId xmlns:p14="http://schemas.microsoft.com/office/powerpoint/2010/main" val="3426967925"/>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4121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0" name="Rectangle 9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20"/>
            <a:ext cx="9603275" cy="587136"/>
          </a:xfrm>
        </p:spPr>
        <p:txBody>
          <a:bodyPr>
            <a:normAutofit/>
          </a:bodyPr>
          <a:lstStyle/>
          <a:p>
            <a:r>
              <a:rPr lang="fr-FR" i="1" dirty="0"/>
              <a:t>MES OUTILS </a:t>
            </a:r>
          </a:p>
        </p:txBody>
      </p:sp>
      <p:cxnSp>
        <p:nvCxnSpPr>
          <p:cNvPr id="101" name="Straight Connector 10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1" name="Rectangle 10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a:xfrm>
            <a:off x="1451579" y="2015732"/>
            <a:ext cx="9603275" cy="3838308"/>
          </a:xfrm>
        </p:spPr>
        <p:txBody>
          <a:bodyPr>
            <a:normAutofit/>
          </a:bodyPr>
          <a:lstStyle/>
          <a:p>
            <a:pPr marL="0" indent="0">
              <a:buNone/>
            </a:pPr>
            <a:r>
              <a:rPr lang="fr-FR" dirty="0"/>
              <a:t>Durant le processus de Coaching plusieurs outils pourront être utilisés pour optimiser l’accompagnement de l’individu, en voici quelques uns :</a:t>
            </a:r>
          </a:p>
          <a:p>
            <a:pPr>
              <a:buFontTx/>
              <a:buChar char="-"/>
            </a:pPr>
            <a:r>
              <a:rPr lang="fr-FR" b="1" dirty="0"/>
              <a:t>L’Entretien Motivationnel </a:t>
            </a:r>
            <a:r>
              <a:rPr lang="fr-FR" dirty="0"/>
              <a:t>pour initier le changement </a:t>
            </a:r>
          </a:p>
          <a:p>
            <a:pPr>
              <a:buFontTx/>
              <a:buChar char="-"/>
            </a:pPr>
            <a:r>
              <a:rPr lang="fr-FR" b="1" dirty="0"/>
              <a:t>L’analyse Transactionnelle </a:t>
            </a:r>
            <a:r>
              <a:rPr lang="fr-FR" dirty="0"/>
              <a:t>pour affiner sa qualité relationnel et ses modes d’interactions </a:t>
            </a:r>
          </a:p>
          <a:p>
            <a:pPr>
              <a:buFontTx/>
              <a:buChar char="-"/>
            </a:pPr>
            <a:r>
              <a:rPr lang="fr-FR" b="1" dirty="0"/>
              <a:t>Le CVBLP </a:t>
            </a:r>
            <a:r>
              <a:rPr lang="fr-FR" dirty="0"/>
              <a:t>pour préciser et assumer son engagement professionnelle </a:t>
            </a:r>
          </a:p>
          <a:p>
            <a:pPr>
              <a:buFontTx/>
              <a:buChar char="-"/>
            </a:pPr>
            <a:r>
              <a:rPr lang="fr-FR" b="1" dirty="0"/>
              <a:t>Le PFI 09 </a:t>
            </a:r>
            <a:r>
              <a:rPr lang="fr-FR" dirty="0"/>
              <a:t>pour identifier ses réactions sans pression et sous pression</a:t>
            </a:r>
          </a:p>
          <a:p>
            <a:pPr>
              <a:buFontTx/>
              <a:buChar char="-"/>
            </a:pPr>
            <a:r>
              <a:rPr lang="fr-FR" dirty="0"/>
              <a:t>…</a:t>
            </a:r>
          </a:p>
          <a:p>
            <a:pPr>
              <a:buFontTx/>
              <a:buChar char="-"/>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endParaRPr lang="fr-FR" dirty="0"/>
          </a:p>
        </p:txBody>
      </p:sp>
    </p:spTree>
    <p:extLst>
      <p:ext uri="{BB962C8B-B14F-4D97-AF65-F5344CB8AC3E}">
        <p14:creationId xmlns:p14="http://schemas.microsoft.com/office/powerpoint/2010/main" val="68347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2" name="Rectangle 101">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32B922B-20CC-4F37-ACF2-C67E419C23E8}"/>
              </a:ext>
            </a:extLst>
          </p:cNvPr>
          <p:cNvSpPr>
            <a:spLocks noGrp="1"/>
          </p:cNvSpPr>
          <p:nvPr>
            <p:ph type="title"/>
          </p:nvPr>
        </p:nvSpPr>
        <p:spPr>
          <a:xfrm>
            <a:off x="1451579" y="804519"/>
            <a:ext cx="9603275" cy="1049235"/>
          </a:xfrm>
        </p:spPr>
        <p:txBody>
          <a:bodyPr>
            <a:normAutofit/>
          </a:bodyPr>
          <a:lstStyle/>
          <a:p>
            <a:r>
              <a:rPr lang="fr-FR"/>
              <a:t>Préambule</a:t>
            </a:r>
          </a:p>
        </p:txBody>
      </p:sp>
      <p:cxnSp>
        <p:nvCxnSpPr>
          <p:cNvPr id="104" name="Straight Connector 103">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06" name="Rectangle 105">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46" name="Espace réservé du contenu 2">
            <a:extLst>
              <a:ext uri="{FF2B5EF4-FFF2-40B4-BE49-F238E27FC236}">
                <a16:creationId xmlns:a16="http://schemas.microsoft.com/office/drawing/2014/main" id="{5DF9654E-6AE9-480E-9012-12CC2DDA3B74}"/>
              </a:ext>
            </a:extLst>
          </p:cNvPr>
          <p:cNvGraphicFramePr>
            <a:graphicFrameLocks noGrp="1"/>
          </p:cNvGraphicFramePr>
          <p:nvPr>
            <p:ph idx="1"/>
            <p:extLst>
              <p:ext uri="{D42A27DB-BD31-4B8C-83A1-F6EECF244321}">
                <p14:modId xmlns:p14="http://schemas.microsoft.com/office/powerpoint/2010/main" val="4218054554"/>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01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3" name="Rectangle 132">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844476" y="1600199"/>
            <a:ext cx="3539266" cy="4297680"/>
          </a:xfrm>
        </p:spPr>
        <p:txBody>
          <a:bodyPr anchor="ctr">
            <a:normAutofit/>
          </a:bodyPr>
          <a:lstStyle/>
          <a:p>
            <a:r>
              <a:rPr lang="fr-FR" dirty="0"/>
              <a:t>PATERNALISME</a:t>
            </a:r>
            <a:br>
              <a:rPr lang="fr-FR" dirty="0"/>
            </a:br>
            <a:r>
              <a:rPr lang="fr-FR" dirty="0"/>
              <a:t>&amp;</a:t>
            </a:r>
            <a:br>
              <a:rPr lang="fr-FR" dirty="0"/>
            </a:br>
            <a:r>
              <a:rPr lang="fr-FR" dirty="0"/>
              <a:t>TRADITION</a:t>
            </a:r>
          </a:p>
        </p:txBody>
      </p:sp>
      <p:cxnSp>
        <p:nvCxnSpPr>
          <p:cNvPr id="135" name="Straight Connector 134">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4D27A1DD-B4C1-4566-9462-6C2786052596}"/>
              </a:ext>
            </a:extLst>
          </p:cNvPr>
          <p:cNvSpPr>
            <a:spLocks noGrp="1"/>
          </p:cNvSpPr>
          <p:nvPr>
            <p:ph idx="1"/>
          </p:nvPr>
        </p:nvSpPr>
        <p:spPr>
          <a:xfrm>
            <a:off x="4924851" y="1600199"/>
            <a:ext cx="6130003" cy="4297680"/>
          </a:xfrm>
        </p:spPr>
        <p:txBody>
          <a:bodyPr anchor="ctr">
            <a:normAutofit/>
          </a:bodyPr>
          <a:lstStyle/>
          <a:p>
            <a:pPr algn="just"/>
            <a:r>
              <a:rPr lang="fr-FR" dirty="0"/>
              <a:t>Jusqu’à la fin du 20</a:t>
            </a:r>
            <a:r>
              <a:rPr lang="fr-FR" baseline="30000" dirty="0"/>
              <a:t>ème</a:t>
            </a:r>
            <a:r>
              <a:rPr lang="fr-FR" dirty="0"/>
              <a:t> siècle les structures des secteurs sociaux &amp; médico sociaux connaissaient ce que nous pouvons appeler un « management invisible ». Constitué d’allants de soi, obéissant de fait à des modèles de direction et de gestion des relations humaines essentiellement traditionnelles, paternalistes et personnelles, c’est-à-dire non constitué en un objet disciplinaire propre.</a:t>
            </a:r>
          </a:p>
        </p:txBody>
      </p:sp>
    </p:spTree>
    <p:extLst>
      <p:ext uri="{BB962C8B-B14F-4D97-AF65-F5344CB8AC3E}">
        <p14:creationId xmlns:p14="http://schemas.microsoft.com/office/powerpoint/2010/main" val="2954070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2" name="Rectangle 181">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NOUVELLE DONNE</a:t>
            </a:r>
          </a:p>
        </p:txBody>
      </p:sp>
      <p:cxnSp>
        <p:nvCxnSpPr>
          <p:cNvPr id="184" name="Straight Connector 183">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86" name="Rectangle 185">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2" name="Espace réservé du contenu 2">
            <a:extLst>
              <a:ext uri="{FF2B5EF4-FFF2-40B4-BE49-F238E27FC236}">
                <a16:creationId xmlns:a16="http://schemas.microsoft.com/office/drawing/2014/main" id="{9F67621B-2CE2-43C5-9908-A0D9A71E6A92}"/>
              </a:ext>
            </a:extLst>
          </p:cNvPr>
          <p:cNvGraphicFramePr>
            <a:graphicFrameLocks noGrp="1"/>
          </p:cNvGraphicFramePr>
          <p:nvPr>
            <p:ph idx="1"/>
            <p:extLst>
              <p:ext uri="{D42A27DB-BD31-4B8C-83A1-F6EECF244321}">
                <p14:modId xmlns:p14="http://schemas.microsoft.com/office/powerpoint/2010/main" val="2279026580"/>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23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0" name="Rectangle 9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Le Rôle fondamental des dirigeants et des cadres - 1</a:t>
            </a:r>
          </a:p>
        </p:txBody>
      </p:sp>
      <p:cxnSp>
        <p:nvCxnSpPr>
          <p:cNvPr id="101" name="Straight Connector 10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1" name="Rectangle 10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p:txBody>
          <a:bodyPr>
            <a:normAutofit fontScale="77500" lnSpcReduction="20000"/>
          </a:bodyPr>
          <a:lstStyle/>
          <a:p>
            <a:pPr algn="just"/>
            <a:r>
              <a:rPr lang="fr-FR" dirty="0"/>
              <a:t>Il ne saurait y avoir de management sans manager.  La question du rôle des dirigeants et de leurs cadres s’avère donc essentielle. Pour simplifier à l’extrême nous pouvons discerner trois strates managériales dans l’histoire des secteurs qui nous intéressent : celle du pasteurs- fondateurs, celle des gérants du bien public et celle des managers.</a:t>
            </a:r>
          </a:p>
          <a:p>
            <a:pPr algn="just"/>
            <a:r>
              <a:rPr lang="fr-FR" dirty="0"/>
              <a:t>Jusqu’à une certaine époque, nombre de directeurs pratiquaient un management intuitif et empirique qui reposait entièrement sur les qualités personnelles du dirigeant, son </a:t>
            </a:r>
            <a:r>
              <a:rPr lang="fr-FR" dirty="0" err="1"/>
              <a:t>expèrience</a:t>
            </a:r>
            <a:r>
              <a:rPr lang="fr-FR" dirty="0"/>
              <a:t> et sa connaissance des hommes. C’étaient alors des postures naturelles de leader naturel, plus particulièrement des figures charismatiques qui prévalaient. </a:t>
            </a:r>
          </a:p>
          <a:p>
            <a:pPr algn="just"/>
            <a:r>
              <a:rPr lang="fr-FR" dirty="0"/>
              <a:t>Certes celles-ci s’avèrent très importante mais le dirigeant d’une organisation moderne doit pouvoir compter sur un ensemble de techniques et d’outils éprouvés, afin que lui soit faciliter la gestion des de l’activité et des ressources humaines.  Cette connaissance a été pourtant longtemps ignorée, voire reniée par les centres de formation. Depuis des efforts ont été faits pour constituer une véritable formation de manager.</a:t>
            </a:r>
          </a:p>
        </p:txBody>
      </p:sp>
    </p:spTree>
    <p:extLst>
      <p:ext uri="{BB962C8B-B14F-4D97-AF65-F5344CB8AC3E}">
        <p14:creationId xmlns:p14="http://schemas.microsoft.com/office/powerpoint/2010/main" val="238203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0" name="Rectangle 9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Le Rôle fondamental des dirigeants et des cadres - 2</a:t>
            </a:r>
          </a:p>
        </p:txBody>
      </p:sp>
      <p:cxnSp>
        <p:nvCxnSpPr>
          <p:cNvPr id="101" name="Straight Connector 10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1" name="Rectangle 10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p:txBody>
          <a:bodyPr>
            <a:normAutofit/>
          </a:bodyPr>
          <a:lstStyle/>
          <a:p>
            <a:pPr algn="just"/>
            <a:r>
              <a:rPr lang="fr-FR" dirty="0"/>
              <a:t>Aujourd’hui il est demandé à nos managers d’être de véritable « Coach », sachant concevoir et réaliser un projet d’entreprise, établir un casting, mobiliser, mobiliser et tirer le meilleur parti des compétences des acteurs, gérer des effets de climat et concilier les intérêts de divers groupes mais sachant encore contrôler les opérations, injecter de la méthode, se doter de tableaux de bord afin de mieux maîtriser l’évolution de l’entreprise. </a:t>
            </a:r>
          </a:p>
          <a:p>
            <a:r>
              <a:rPr lang="fr-FR" dirty="0"/>
              <a:t>Ce nouveau type de manager mise sur un carré de capacités fondamentales :  </a:t>
            </a:r>
          </a:p>
          <a:p>
            <a:pPr marL="0" indent="0" algn="ctr">
              <a:buNone/>
            </a:pPr>
            <a:r>
              <a:rPr lang="fr-FR" b="1" dirty="0"/>
              <a:t>Anticipation + Communication + Mobilisation + Organisation </a:t>
            </a:r>
          </a:p>
          <a:p>
            <a:pPr marL="0" indent="0" algn="ctr">
              <a:buNone/>
            </a:pPr>
            <a:endParaRPr lang="fr-FR" dirty="0"/>
          </a:p>
          <a:p>
            <a:pPr marL="0" indent="0" algn="ctr">
              <a:buNone/>
            </a:pPr>
            <a:endParaRPr lang="fr-FR" dirty="0"/>
          </a:p>
          <a:p>
            <a:pPr marL="0" indent="0" algn="ctr">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endParaRPr lang="fr-FR" dirty="0"/>
          </a:p>
        </p:txBody>
      </p:sp>
    </p:spTree>
    <p:extLst>
      <p:ext uri="{BB962C8B-B14F-4D97-AF65-F5344CB8AC3E}">
        <p14:creationId xmlns:p14="http://schemas.microsoft.com/office/powerpoint/2010/main" val="316664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1" name="Rectangle 180">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a:t>Le Rôle fondamental des dirigeants et des cadres – 3</a:t>
            </a:r>
          </a:p>
        </p:txBody>
      </p:sp>
      <p:cxnSp>
        <p:nvCxnSpPr>
          <p:cNvPr id="183" name="Straight Connector 182">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85" name="Rectangle 184">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63" name="Espace réservé du contenu 2">
            <a:extLst>
              <a:ext uri="{FF2B5EF4-FFF2-40B4-BE49-F238E27FC236}">
                <a16:creationId xmlns:a16="http://schemas.microsoft.com/office/drawing/2014/main" id="{B6116346-CBC7-4992-9C19-2F9DAE2F0F11}"/>
              </a:ext>
            </a:extLst>
          </p:cNvPr>
          <p:cNvGraphicFramePr>
            <a:graphicFrameLocks noGrp="1"/>
          </p:cNvGraphicFramePr>
          <p:nvPr>
            <p:ph idx="1"/>
            <p:extLst>
              <p:ext uri="{D42A27DB-BD31-4B8C-83A1-F6EECF244321}">
                <p14:modId xmlns:p14="http://schemas.microsoft.com/office/powerpoint/2010/main" val="2980165755"/>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065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0" name="Rectangle 9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20"/>
            <a:ext cx="9603275" cy="587136"/>
          </a:xfrm>
        </p:spPr>
        <p:txBody>
          <a:bodyPr>
            <a:normAutofit/>
          </a:bodyPr>
          <a:lstStyle/>
          <a:p>
            <a:r>
              <a:rPr lang="fr-FR" dirty="0"/>
              <a:t>LA PERTINENCE DU COACHING - 1</a:t>
            </a:r>
          </a:p>
        </p:txBody>
      </p:sp>
      <p:cxnSp>
        <p:nvCxnSpPr>
          <p:cNvPr id="101" name="Straight Connector 10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1" name="Rectangle 10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Espace réservé du contenu 2">
            <a:extLst>
              <a:ext uri="{FF2B5EF4-FFF2-40B4-BE49-F238E27FC236}">
                <a16:creationId xmlns:a16="http://schemas.microsoft.com/office/drawing/2014/main" id="{3C6E58E7-E01C-4A76-9463-7729C5729E6B}"/>
              </a:ext>
            </a:extLst>
          </p:cNvPr>
          <p:cNvSpPr>
            <a:spLocks noGrp="1"/>
          </p:cNvSpPr>
          <p:nvPr>
            <p:ph idx="1"/>
          </p:nvPr>
        </p:nvSpPr>
        <p:spPr/>
        <p:txBody>
          <a:bodyPr>
            <a:normAutofit fontScale="92500" lnSpcReduction="20000"/>
          </a:bodyPr>
          <a:lstStyle/>
          <a:p>
            <a:pPr algn="just"/>
            <a:r>
              <a:rPr lang="fr-FR" dirty="0"/>
              <a:t>Ainsi, à l’heure où des pressions et des exigences toujours plus fortes pèsent sur les dirigeants et les cadres par les autorités de contrôle et les financeurs, les dirigeants et cadres se retrouvent à jouer les équilibristes. Dans un jeu d’équilibre entre les différentes parties prenantes des organisations, d’un côté les financeurs, d’un autre les salariés et au bout les usagers.</a:t>
            </a:r>
          </a:p>
          <a:p>
            <a:r>
              <a:rPr lang="fr-FR" b="1" dirty="0"/>
              <a:t>Le Coaching apparaît une nécessité pour </a:t>
            </a:r>
            <a:r>
              <a:rPr lang="fr-FR" dirty="0"/>
              <a:t>:</a:t>
            </a:r>
          </a:p>
          <a:p>
            <a:pPr algn="just">
              <a:buFontTx/>
              <a:buChar char="-"/>
            </a:pPr>
            <a:r>
              <a:rPr lang="fr-FR" dirty="0"/>
              <a:t>des cadres-dirigeants anciens, usés, pas toujours suffisamment formés et qui sont en situation problématique. </a:t>
            </a:r>
          </a:p>
          <a:p>
            <a:pPr algn="just">
              <a:buFontTx/>
              <a:buChar char="-"/>
            </a:pPr>
            <a:r>
              <a:rPr lang="fr-FR" dirty="0"/>
              <a:t>de jeunes  cadres qui découvrent le secteur ou la fonction et ont besoin d’être accompagnés et préparés.</a:t>
            </a:r>
          </a:p>
          <a:p>
            <a:pPr marL="0" indent="0" algn="ctr">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endParaRPr lang="fr-FR" dirty="0"/>
          </a:p>
        </p:txBody>
      </p:sp>
    </p:spTree>
    <p:extLst>
      <p:ext uri="{BB962C8B-B14F-4D97-AF65-F5344CB8AC3E}">
        <p14:creationId xmlns:p14="http://schemas.microsoft.com/office/powerpoint/2010/main" val="806351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47" name="Rectangle 246">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62CB33-0AF7-4187-B774-D96D0E209DA2}"/>
              </a:ext>
            </a:extLst>
          </p:cNvPr>
          <p:cNvSpPr>
            <a:spLocks noGrp="1"/>
          </p:cNvSpPr>
          <p:nvPr>
            <p:ph type="title"/>
          </p:nvPr>
        </p:nvSpPr>
        <p:spPr>
          <a:xfrm>
            <a:off x="1451579" y="804519"/>
            <a:ext cx="9603275" cy="1049235"/>
          </a:xfrm>
        </p:spPr>
        <p:txBody>
          <a:bodyPr>
            <a:normAutofit/>
          </a:bodyPr>
          <a:lstStyle/>
          <a:p>
            <a:r>
              <a:rPr lang="fr-FR" dirty="0"/>
              <a:t>LA PERTINENCE DU COACHING - 2</a:t>
            </a:r>
          </a:p>
        </p:txBody>
      </p:sp>
      <p:cxnSp>
        <p:nvCxnSpPr>
          <p:cNvPr id="249" name="Straight Connector 248">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1" name="Rectangle 250">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82" name="Espace réservé du contenu 2">
            <a:extLst>
              <a:ext uri="{FF2B5EF4-FFF2-40B4-BE49-F238E27FC236}">
                <a16:creationId xmlns:a16="http://schemas.microsoft.com/office/drawing/2014/main" id="{8B9282DE-30AA-4490-87FF-F242AA511B2E}"/>
              </a:ext>
            </a:extLst>
          </p:cNvPr>
          <p:cNvGraphicFramePr>
            <a:graphicFrameLocks noGrp="1"/>
          </p:cNvGraphicFramePr>
          <p:nvPr>
            <p:ph idx="1"/>
            <p:extLst>
              <p:ext uri="{D42A27DB-BD31-4B8C-83A1-F6EECF244321}">
                <p14:modId xmlns:p14="http://schemas.microsoft.com/office/powerpoint/2010/main" val="2592338017"/>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441719"/>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10</TotalTime>
  <Words>1232</Words>
  <Application>Microsoft Office PowerPoint</Application>
  <PresentationFormat>Grand écran</PresentationFormat>
  <Paragraphs>92</Paragraphs>
  <Slides>16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Gill Sans MT</vt:lpstr>
      <vt:lpstr>Galerie</vt:lpstr>
      <vt:lpstr>Coaching de dirigeantS et cadreS en essms</vt:lpstr>
      <vt:lpstr>Préambule</vt:lpstr>
      <vt:lpstr>PATERNALISME &amp; TRADITION</vt:lpstr>
      <vt:lpstr>NOUVELLE DONNE</vt:lpstr>
      <vt:lpstr>Le Rôle fondamental des dirigeants et des cadres - 1</vt:lpstr>
      <vt:lpstr>Le Rôle fondamental des dirigeants et des cadres - 2</vt:lpstr>
      <vt:lpstr>Le Rôle fondamental des dirigeants et des cadres – 3</vt:lpstr>
      <vt:lpstr>LA PERTINENCE DU COACHING - 1</vt:lpstr>
      <vt:lpstr>LA PERTINENCE DU COACHING - 2</vt:lpstr>
      <vt:lpstr>LA PERTINENCE DU COACHING - 3</vt:lpstr>
      <vt:lpstr>Le PROCESSUS DE coaching de dirigeant </vt:lpstr>
      <vt:lpstr>PHASE 1 –  Le système </vt:lpstr>
      <vt:lpstr>Phase 2 – l’appartenance</vt:lpstr>
      <vt:lpstr>Phase 3 – RESSOURCEMENT</vt:lpstr>
      <vt:lpstr>Phase 4 – plan d’action</vt:lpstr>
      <vt:lpstr>MES OUTILS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de dirigeantS et cadreS en essms</dc:title>
  <dc:creator>toufik taaleb</dc:creator>
  <cp:lastModifiedBy>toufik taaleb</cp:lastModifiedBy>
  <cp:revision>1</cp:revision>
  <dcterms:created xsi:type="dcterms:W3CDTF">2019-06-10T15:53:48Z</dcterms:created>
  <dcterms:modified xsi:type="dcterms:W3CDTF">2019-06-10T16:04:04Z</dcterms:modified>
</cp:coreProperties>
</file>